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85" r:id="rId2"/>
    <p:sldId id="434" r:id="rId3"/>
    <p:sldId id="471" r:id="rId4"/>
    <p:sldId id="466" r:id="rId5"/>
    <p:sldId id="377" r:id="rId6"/>
    <p:sldId id="416" r:id="rId7"/>
    <p:sldId id="417" r:id="rId8"/>
    <p:sldId id="419" r:id="rId9"/>
    <p:sldId id="375" r:id="rId10"/>
    <p:sldId id="382" r:id="rId11"/>
    <p:sldId id="420" r:id="rId12"/>
    <p:sldId id="441" r:id="rId13"/>
    <p:sldId id="442" r:id="rId14"/>
    <p:sldId id="443" r:id="rId15"/>
    <p:sldId id="444" r:id="rId16"/>
    <p:sldId id="445" r:id="rId17"/>
    <p:sldId id="384" r:id="rId18"/>
    <p:sldId id="380" r:id="rId19"/>
    <p:sldId id="473" r:id="rId20"/>
    <p:sldId id="467" r:id="rId21"/>
    <p:sldId id="388" r:id="rId22"/>
    <p:sldId id="448" r:id="rId23"/>
    <p:sldId id="426" r:id="rId24"/>
    <p:sldId id="392" r:id="rId25"/>
    <p:sldId id="427" r:id="rId26"/>
    <p:sldId id="391" r:id="rId27"/>
    <p:sldId id="470" r:id="rId28"/>
    <p:sldId id="429" r:id="rId29"/>
    <p:sldId id="474" r:id="rId30"/>
    <p:sldId id="394" r:id="rId31"/>
    <p:sldId id="431" r:id="rId32"/>
    <p:sldId id="455" r:id="rId33"/>
    <p:sldId id="472" r:id="rId34"/>
    <p:sldId id="399" r:id="rId35"/>
    <p:sldId id="454" r:id="rId36"/>
    <p:sldId id="453" r:id="rId37"/>
    <p:sldId id="398" r:id="rId38"/>
    <p:sldId id="456" r:id="rId39"/>
    <p:sldId id="457" r:id="rId40"/>
    <p:sldId id="458" r:id="rId41"/>
    <p:sldId id="459" r:id="rId42"/>
    <p:sldId id="460" r:id="rId43"/>
    <p:sldId id="461" r:id="rId44"/>
    <p:sldId id="462" r:id="rId45"/>
    <p:sldId id="463" r:id="rId46"/>
    <p:sldId id="464" r:id="rId47"/>
    <p:sldId id="451" r:id="rId48"/>
    <p:sldId id="350" r:id="rId49"/>
    <p:sldId id="476" r:id="rId50"/>
  </p:sldIdLst>
  <p:sldSz cx="9144000" cy="6858000" type="screen4x3"/>
  <p:notesSz cx="6858000" cy="9144000"/>
  <p:custDataLst>
    <p:tags r:id="rId53"/>
  </p:custDataLst>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F0101"/>
    <a:srgbClr val="A50021"/>
    <a:srgbClr val="FFFF97"/>
    <a:srgbClr val="F6A8C0"/>
    <a:srgbClr val="CC6600"/>
    <a:srgbClr val="FF9900"/>
    <a:srgbClr val="FF0000"/>
    <a:srgbClr val="A81308"/>
    <a:srgbClr val="22AA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647" autoAdjust="0"/>
    <p:restoredTop sz="87011" autoAdjust="0"/>
  </p:normalViewPr>
  <p:slideViewPr>
    <p:cSldViewPr>
      <p:cViewPr>
        <p:scale>
          <a:sx n="70" d="100"/>
          <a:sy n="70" d="100"/>
        </p:scale>
        <p:origin x="-1506" y="-426"/>
      </p:cViewPr>
      <p:guideLst>
        <p:guide orient="horz" pos="2160"/>
        <p:guide pos="2880"/>
      </p:guideLst>
    </p:cSldViewPr>
  </p:slideViewPr>
  <p:outlineViewPr>
    <p:cViewPr>
      <p:scale>
        <a:sx n="33" d="100"/>
        <a:sy n="33" d="100"/>
      </p:scale>
      <p:origin x="0" y="8802"/>
    </p:cViewPr>
  </p:outlineViewPr>
  <p:notesTextViewPr>
    <p:cViewPr>
      <p:scale>
        <a:sx n="100" d="100"/>
        <a:sy n="100" d="100"/>
      </p:scale>
      <p:origin x="0" y="0"/>
    </p:cViewPr>
  </p:notesTextViewPr>
  <p:sorterViewPr>
    <p:cViewPr>
      <p:scale>
        <a:sx n="66" d="100"/>
        <a:sy n="66" d="100"/>
      </p:scale>
      <p:origin x="0" y="2634"/>
    </p:cViewPr>
  </p:sorter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561172F-0C77-455A-BE7F-E9EEF596C3D0}" type="datetimeFigureOut">
              <a:rPr lang="tr-TR"/>
              <a:pPr>
                <a:defRPr/>
              </a:pPr>
              <a:t>04.10.2017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153E5A97-6B4F-4701-B32F-ABB76B30D0A8}" type="slidenum">
              <a:rPr lang="tr-TR"/>
              <a:pPr>
                <a:defRPr/>
              </a:pPr>
              <a:t>‹#›</a:t>
            </a:fld>
            <a:endParaRPr lang="tr-TR"/>
          </a:p>
        </p:txBody>
      </p:sp>
    </p:spTree>
    <p:extLst>
      <p:ext uri="{BB962C8B-B14F-4D97-AF65-F5344CB8AC3E}">
        <p14:creationId xmlns="" xmlns:p14="http://schemas.microsoft.com/office/powerpoint/2010/main" val="749082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tr-TR"/>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5F4FCDEF-DA29-4E11-AEC5-3A43BB03363A}" type="datetimeFigureOut">
              <a:rPr lang="tr-TR"/>
              <a:pPr>
                <a:defRPr/>
              </a:pPr>
              <a:t>04.10.2017</a:t>
            </a:fld>
            <a:endParaRPr lang="tr-TR"/>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tr-T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8F1AE82-10E5-4183-83D9-07D0575534E9}" type="slidenum">
              <a:rPr lang="tr-TR"/>
              <a:pPr>
                <a:defRPr/>
              </a:pPr>
              <a:t>‹#›</a:t>
            </a:fld>
            <a:endParaRPr lang="tr-TR"/>
          </a:p>
        </p:txBody>
      </p:sp>
    </p:spTree>
    <p:extLst>
      <p:ext uri="{BB962C8B-B14F-4D97-AF65-F5344CB8AC3E}">
        <p14:creationId xmlns="" xmlns:p14="http://schemas.microsoft.com/office/powerpoint/2010/main" val="3964868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noFill/>
          <a:ln/>
        </p:spPr>
        <p:txBody>
          <a:bodyPr/>
          <a:lstStyle/>
          <a:p>
            <a:pPr eaLnBrk="1" hangingPunct="1"/>
            <a:endParaRPr lang="tr-T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a:xfrm>
            <a:off x="1143000" y="685800"/>
            <a:ext cx="4572000" cy="3429000"/>
          </a:xfrm>
          <a:ln/>
        </p:spPr>
      </p:sp>
      <p:sp>
        <p:nvSpPr>
          <p:cNvPr id="50179" name="2 Not Yer Tutucusu"/>
          <p:cNvSpPr>
            <a:spLocks noGrp="1"/>
          </p:cNvSpPr>
          <p:nvPr>
            <p:ph type="body" idx="1"/>
          </p:nvPr>
        </p:nvSpPr>
        <p:spPr>
          <a:noFill/>
          <a:ln/>
        </p:spPr>
        <p:txBody>
          <a:bodyPr/>
          <a:lstStyle/>
          <a:p>
            <a:endParaRPr lang="tr-TR" smtClean="0">
              <a:cs typeface="Arial" charset="0"/>
            </a:endParaRPr>
          </a:p>
        </p:txBody>
      </p:sp>
      <p:sp>
        <p:nvSpPr>
          <p:cNvPr id="50180" name="3 Slayt Numarası Yer Tutucusu"/>
          <p:cNvSpPr>
            <a:spLocks noGrp="1"/>
          </p:cNvSpPr>
          <p:nvPr>
            <p:ph type="sldNum" sz="quarter" idx="5"/>
          </p:nvPr>
        </p:nvSpPr>
        <p:spPr>
          <a:noFill/>
        </p:spPr>
        <p:txBody>
          <a:bodyPr/>
          <a:lstStyle/>
          <a:p>
            <a:fld id="{F2F8C04E-7884-428B-97C6-1BF114A2A24E}" type="slidenum">
              <a:rPr lang="tr-TR" smtClean="0">
                <a:latin typeface="Arial" charset="0"/>
                <a:cs typeface="Arial" charset="0"/>
              </a:rPr>
              <a:pPr/>
              <a:t>2</a:t>
            </a:fld>
            <a:endParaRPr lang="tr-T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xfrm>
            <a:off x="1143000" y="685800"/>
            <a:ext cx="4572000" cy="3429000"/>
          </a:xfrm>
          <a:ln/>
        </p:spPr>
      </p:sp>
      <p:sp>
        <p:nvSpPr>
          <p:cNvPr id="51203" name="2 Not Yer Tutucusu"/>
          <p:cNvSpPr>
            <a:spLocks noGrp="1"/>
          </p:cNvSpPr>
          <p:nvPr>
            <p:ph type="body" idx="1"/>
          </p:nvPr>
        </p:nvSpPr>
        <p:spPr>
          <a:noFill/>
          <a:ln/>
        </p:spPr>
        <p:txBody>
          <a:bodyPr/>
          <a:lstStyle/>
          <a:p>
            <a:endParaRPr lang="tr-TR" smtClean="0">
              <a:cs typeface="Arial" charset="0"/>
            </a:endParaRPr>
          </a:p>
        </p:txBody>
      </p:sp>
      <p:sp>
        <p:nvSpPr>
          <p:cNvPr id="51204" name="3 Slayt Numarası Yer Tutucusu"/>
          <p:cNvSpPr>
            <a:spLocks noGrp="1"/>
          </p:cNvSpPr>
          <p:nvPr>
            <p:ph type="sldNum" sz="quarter" idx="5"/>
          </p:nvPr>
        </p:nvSpPr>
        <p:spPr>
          <a:noFill/>
        </p:spPr>
        <p:txBody>
          <a:bodyPr/>
          <a:lstStyle/>
          <a:p>
            <a:fld id="{B0AAE733-CE64-4929-9741-ACD45E3C98B7}" type="slidenum">
              <a:rPr lang="tr-TR" smtClean="0">
                <a:latin typeface="Arial" charset="0"/>
                <a:cs typeface="Arial" charset="0"/>
              </a:rPr>
              <a:pPr/>
              <a:t>6</a:t>
            </a:fld>
            <a:endParaRPr lang="tr-T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xfrm>
            <a:off x="1143000" y="685800"/>
            <a:ext cx="4572000" cy="3429000"/>
          </a:xfrm>
          <a:ln/>
        </p:spPr>
      </p:sp>
      <p:sp>
        <p:nvSpPr>
          <p:cNvPr id="52227" name="2 Not Yer Tutucusu"/>
          <p:cNvSpPr>
            <a:spLocks noGrp="1"/>
          </p:cNvSpPr>
          <p:nvPr>
            <p:ph type="body" idx="1"/>
          </p:nvPr>
        </p:nvSpPr>
        <p:spPr>
          <a:noFill/>
          <a:ln/>
        </p:spPr>
        <p:txBody>
          <a:bodyPr/>
          <a:lstStyle/>
          <a:p>
            <a:endParaRPr lang="tr-TR" smtClean="0">
              <a:cs typeface="Arial" charset="0"/>
            </a:endParaRPr>
          </a:p>
        </p:txBody>
      </p:sp>
      <p:sp>
        <p:nvSpPr>
          <p:cNvPr id="52228" name="3 Slayt Numarası Yer Tutucusu"/>
          <p:cNvSpPr>
            <a:spLocks noGrp="1"/>
          </p:cNvSpPr>
          <p:nvPr>
            <p:ph type="sldNum" sz="quarter" idx="5"/>
          </p:nvPr>
        </p:nvSpPr>
        <p:spPr>
          <a:noFill/>
        </p:spPr>
        <p:txBody>
          <a:bodyPr/>
          <a:lstStyle/>
          <a:p>
            <a:fld id="{04EEF4C7-5BDB-4786-B781-33810123A9B6}" type="slidenum">
              <a:rPr lang="tr-TR" smtClean="0">
                <a:latin typeface="Arial" charset="0"/>
                <a:cs typeface="Arial" charset="0"/>
              </a:rPr>
              <a:pPr/>
              <a:t>28</a:t>
            </a:fld>
            <a:endParaRPr lang="tr-T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a:xfrm>
            <a:off x="1143000" y="685800"/>
            <a:ext cx="4572000" cy="3429000"/>
          </a:xfrm>
          <a:ln/>
        </p:spPr>
      </p:sp>
      <p:sp>
        <p:nvSpPr>
          <p:cNvPr id="53251" name="Not Yer Tutucusu 2"/>
          <p:cNvSpPr>
            <a:spLocks noGrp="1"/>
          </p:cNvSpPr>
          <p:nvPr>
            <p:ph type="body" idx="1"/>
          </p:nvPr>
        </p:nvSpPr>
        <p:spPr>
          <a:noFill/>
          <a:ln/>
        </p:spPr>
        <p:txBody>
          <a:bodyPr/>
          <a:lstStyle/>
          <a:p>
            <a:endParaRPr lang="tr-TR" smtClean="0">
              <a:cs typeface="Arial" charset="0"/>
            </a:endParaRPr>
          </a:p>
        </p:txBody>
      </p:sp>
      <p:sp>
        <p:nvSpPr>
          <p:cNvPr id="53252" name="Slayt Numarası Yer Tutucusu 3"/>
          <p:cNvSpPr>
            <a:spLocks noGrp="1"/>
          </p:cNvSpPr>
          <p:nvPr>
            <p:ph type="sldNum" sz="quarter" idx="5"/>
          </p:nvPr>
        </p:nvSpPr>
        <p:spPr>
          <a:noFill/>
        </p:spPr>
        <p:txBody>
          <a:bodyPr/>
          <a:lstStyle/>
          <a:p>
            <a:fld id="{C8181F62-607E-42DC-B2D0-01CD86FD0049}" type="slidenum">
              <a:rPr lang="tr-TR" smtClean="0">
                <a:latin typeface="Arial" charset="0"/>
                <a:cs typeface="Arial" charset="0"/>
              </a:rPr>
              <a:pPr/>
              <a:t>38</a:t>
            </a:fld>
            <a:endParaRPr lang="tr-T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a:xfrm>
            <a:off x="1143000" y="685800"/>
            <a:ext cx="4572000" cy="3429000"/>
          </a:xfrm>
          <a:ln/>
        </p:spPr>
      </p:sp>
      <p:sp>
        <p:nvSpPr>
          <p:cNvPr id="54275" name="2 Not Yer Tutucusu"/>
          <p:cNvSpPr>
            <a:spLocks noGrp="1"/>
          </p:cNvSpPr>
          <p:nvPr>
            <p:ph type="body" idx="1"/>
          </p:nvPr>
        </p:nvSpPr>
        <p:spPr>
          <a:noFill/>
          <a:ln/>
        </p:spPr>
        <p:txBody>
          <a:bodyPr/>
          <a:lstStyle/>
          <a:p>
            <a:endParaRPr lang="tr-TR" smtClean="0">
              <a:cs typeface="Arial" charset="0"/>
            </a:endParaRPr>
          </a:p>
        </p:txBody>
      </p:sp>
      <p:sp>
        <p:nvSpPr>
          <p:cNvPr id="54276" name="3 Slayt Numarası Yer Tutucusu"/>
          <p:cNvSpPr>
            <a:spLocks noGrp="1"/>
          </p:cNvSpPr>
          <p:nvPr>
            <p:ph type="sldNum" sz="quarter" idx="5"/>
          </p:nvPr>
        </p:nvSpPr>
        <p:spPr>
          <a:noFill/>
        </p:spPr>
        <p:txBody>
          <a:bodyPr/>
          <a:lstStyle/>
          <a:p>
            <a:fld id="{A3B2BE0D-308A-49E6-924D-E5D7043DA527}" type="slidenum">
              <a:rPr lang="tr-TR" smtClean="0">
                <a:latin typeface="Arial" charset="0"/>
                <a:cs typeface="Arial" charset="0"/>
              </a:rPr>
              <a:pPr/>
              <a:t>46</a:t>
            </a:fld>
            <a:endParaRPr lang="tr-T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5800"/>
            <a:ext cx="4572000" cy="3429000"/>
          </a:xfrm>
          <a:ln/>
        </p:spPr>
      </p:sp>
      <p:sp>
        <p:nvSpPr>
          <p:cNvPr id="55299" name="Rectangle 3"/>
          <p:cNvSpPr>
            <a:spLocks noGrp="1" noChangeArrowheads="1"/>
          </p:cNvSpPr>
          <p:nvPr>
            <p:ph type="body" idx="1"/>
          </p:nvPr>
        </p:nvSpPr>
        <p:spPr>
          <a:noFill/>
          <a:ln/>
        </p:spPr>
        <p:txBody>
          <a:bodyPr/>
          <a:lstStyle/>
          <a:p>
            <a:pPr eaLnBrk="1" hangingPunct="1"/>
            <a:endParaRPr lang="tr-TR"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5800"/>
            <a:ext cx="4572000" cy="3429000"/>
          </a:xfrm>
          <a:ln/>
        </p:spPr>
      </p:sp>
      <p:sp>
        <p:nvSpPr>
          <p:cNvPr id="55299" name="Rectangle 3"/>
          <p:cNvSpPr>
            <a:spLocks noGrp="1" noChangeArrowheads="1"/>
          </p:cNvSpPr>
          <p:nvPr>
            <p:ph type="body" idx="1"/>
          </p:nvPr>
        </p:nvSpPr>
        <p:spPr>
          <a:noFill/>
          <a:ln/>
        </p:spPr>
        <p:txBody>
          <a:bodyPr/>
          <a:lstStyle/>
          <a:p>
            <a:pPr eaLnBrk="1" hangingPunct="1"/>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1BC2B4A-E71A-4241-B77D-CCD08A3F94C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C3ED604-6956-46C6-95AD-3A3C792C9BD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7674129-006E-414A-8B24-05089E52E2E6}"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1"/>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3E35F30-20AB-4B48-B0E9-F839512B5EA5}"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9"/>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D11329C2-B347-4AF6-A801-3C45480309FE}" type="slidenum">
              <a:rPr lang="tr-TR"/>
              <a:pPr>
                <a:defRPr/>
              </a:pPr>
              <a:t>‹#›</a:t>
            </a:fld>
            <a:endParaRPr lang="tr-T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6275300-5805-4BB0-BF3E-08C6D6D9FA9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A330620-EC36-4743-8FCD-10837C78547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564FA33A-23BC-4B77-8F1C-3E14F642E12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F46EDE3B-A2B8-449F-9B52-CDA34B133E7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A03F2527-78B8-42F3-8527-38929866ED3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24036A4B-60D8-492C-8243-4E3671DC961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AE2EFF6-1423-4032-ABEA-C9DB168F27D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64C88A4-2412-470C-BAB8-BB1EC7B8CE8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12000" r="-1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2BCB346-44EC-42A4-BC1A-84AEB773BCD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609600" y="2514600"/>
            <a:ext cx="7975600" cy="1323439"/>
          </a:xfrm>
          <a:prstGeom prst="rect">
            <a:avLst/>
          </a:prstGeom>
          <a:noFill/>
          <a:ln w="9525">
            <a:noFill/>
            <a:miter lim="800000"/>
            <a:headEnd/>
            <a:tailEnd/>
          </a:ln>
        </p:spPr>
        <p:txBody>
          <a:bodyPr>
            <a:spAutoFit/>
          </a:bodyPr>
          <a:lstStyle/>
          <a:p>
            <a:pPr algn="ctr"/>
            <a:r>
              <a:rPr lang="tr-TR" sz="4000" b="1" dirty="0"/>
              <a:t>Ölçme, Değerlendirme ve Sınav Hizmetleri Şube Müdürlüğü</a:t>
            </a:r>
          </a:p>
        </p:txBody>
      </p:sp>
      <p:sp>
        <p:nvSpPr>
          <p:cNvPr id="16" name="15 Dikdörtgen"/>
          <p:cNvSpPr/>
          <p:nvPr/>
        </p:nvSpPr>
        <p:spPr>
          <a:xfrm>
            <a:off x="-228600" y="609600"/>
            <a:ext cx="9601200" cy="14478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9 Resim" descr="meb logo.png"/>
          <p:cNvPicPr>
            <a:picLocks noChangeAspect="1"/>
          </p:cNvPicPr>
          <p:nvPr/>
        </p:nvPicPr>
        <p:blipFill>
          <a:blip r:embed="rId4" cstate="print"/>
          <a:stretch>
            <a:fillRect/>
          </a:stretch>
        </p:blipFill>
        <p:spPr>
          <a:xfrm>
            <a:off x="228601" y="228602"/>
            <a:ext cx="2362200" cy="2340020"/>
          </a:xfrm>
          <a:prstGeom prst="rect">
            <a:avLst/>
          </a:prstGeom>
          <a:effectLst>
            <a:outerShdw blurRad="50800" dist="38100" dir="10800000" algn="r" rotWithShape="0">
              <a:prstClr val="black">
                <a:alpha val="40000"/>
              </a:prstClr>
            </a:outerShdw>
          </a:effectLst>
        </p:spPr>
      </p:pic>
      <p:sp>
        <p:nvSpPr>
          <p:cNvPr id="12" name="Text Box 5"/>
          <p:cNvSpPr txBox="1">
            <a:spLocks noChangeArrowheads="1"/>
          </p:cNvSpPr>
          <p:nvPr/>
        </p:nvSpPr>
        <p:spPr bwMode="auto">
          <a:xfrm>
            <a:off x="2667000" y="672406"/>
            <a:ext cx="6072188" cy="1384995"/>
          </a:xfrm>
          <a:prstGeom prst="rect">
            <a:avLst/>
          </a:prstGeom>
          <a:noFill/>
          <a:ln w="9525">
            <a:noFill/>
            <a:miter lim="800000"/>
            <a:headEnd/>
            <a:tailEnd/>
          </a:ln>
        </p:spPr>
        <p:txBody>
          <a:bodyPr wrap="square">
            <a:spAutoFit/>
          </a:bodyPr>
          <a:lstStyle/>
          <a:p>
            <a:pPr algn="ctr">
              <a:spcBef>
                <a:spcPct val="50000"/>
              </a:spcBef>
            </a:pPr>
            <a:r>
              <a:rPr lang="tr-TR" sz="4200" b="1" dirty="0">
                <a:solidFill>
                  <a:schemeClr val="bg1">
                    <a:lumMod val="95000"/>
                  </a:schemeClr>
                </a:solidFill>
              </a:rPr>
              <a:t>İSTANBUL İL MİLLİ EĞİTİM MÜDÜRLÜĞÜ</a:t>
            </a:r>
          </a:p>
        </p:txBody>
      </p:sp>
      <p:sp>
        <p:nvSpPr>
          <p:cNvPr id="18" name="17 Metin kutusu"/>
          <p:cNvSpPr txBox="1"/>
          <p:nvPr/>
        </p:nvSpPr>
        <p:spPr>
          <a:xfrm>
            <a:off x="6897298" y="6324600"/>
            <a:ext cx="1484702" cy="338554"/>
          </a:xfrm>
          <a:prstGeom prst="rect">
            <a:avLst/>
          </a:prstGeom>
          <a:noFill/>
        </p:spPr>
        <p:txBody>
          <a:bodyPr wrap="none" rtlCol="0">
            <a:spAutoFit/>
          </a:bodyPr>
          <a:lstStyle/>
          <a:p>
            <a:r>
              <a:rPr lang="tr-TR" sz="1600" b="1" dirty="0" smtClean="0">
                <a:solidFill>
                  <a:srgbClr val="C00000"/>
                </a:solidFill>
              </a:rPr>
              <a:t>İstanbul 2017</a:t>
            </a:r>
            <a:endParaRPr lang="tr-TR" sz="1600" b="1" dirty="0">
              <a:solidFill>
                <a:srgbClr val="C00000"/>
              </a:solidFill>
            </a:endParaRPr>
          </a:p>
        </p:txBody>
      </p:sp>
      <p:sp>
        <p:nvSpPr>
          <p:cNvPr id="7" name="6 Metin kutusu"/>
          <p:cNvSpPr txBox="1"/>
          <p:nvPr/>
        </p:nvSpPr>
        <p:spPr>
          <a:xfrm>
            <a:off x="3200400" y="3758625"/>
            <a:ext cx="2971800" cy="584775"/>
          </a:xfrm>
          <a:prstGeom prst="rect">
            <a:avLst/>
          </a:prstGeom>
          <a:noFill/>
        </p:spPr>
        <p:txBody>
          <a:bodyPr wrap="square" rtlCol="0">
            <a:spAutoFit/>
          </a:bodyPr>
          <a:lstStyle/>
          <a:p>
            <a:r>
              <a:rPr lang="tr-TR" sz="3200" b="1" dirty="0" smtClean="0">
                <a:solidFill>
                  <a:srgbClr val="C00000"/>
                </a:solidFill>
              </a:rPr>
              <a:t>MTSK SINAVI</a:t>
            </a:r>
            <a:endParaRPr lang="tr-TR" sz="3200"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İçerik Yer Tutucusu"/>
          <p:cNvSpPr>
            <a:spLocks noGrp="1"/>
          </p:cNvSpPr>
          <p:nvPr>
            <p:ph idx="1"/>
          </p:nvPr>
        </p:nvSpPr>
        <p:spPr>
          <a:xfrm>
            <a:off x="381000" y="2332037"/>
            <a:ext cx="8458200" cy="3001963"/>
          </a:xfrm>
        </p:spPr>
        <p:txBody>
          <a:bodyPr/>
          <a:lstStyle/>
          <a:p>
            <a:r>
              <a:rPr lang="tr-TR" b="1" dirty="0" smtClean="0"/>
              <a:t>Kitapçığın ön veya arka sayfasında bulunan açıklamaları yüksek sesle okur, adayların sorularını cevaplar ve adaylarla sınav süresince gerekmedikçe konuşmaz</a:t>
            </a:r>
            <a:r>
              <a:rPr lang="tr-TR" dirty="0" smtClean="0"/>
              <a:t>.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8" name="7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10" name="1 Başlık"/>
          <p:cNvSpPr>
            <a:spLocks noGrp="1"/>
          </p:cNvSpPr>
          <p:nvPr>
            <p:ph type="title"/>
          </p:nvPr>
        </p:nvSpPr>
        <p:spPr>
          <a:xfrm>
            <a:off x="457200" y="1066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İçerik Yer Tutucusu"/>
          <p:cNvSpPr>
            <a:spLocks noGrp="1"/>
          </p:cNvSpPr>
          <p:nvPr>
            <p:ph idx="1"/>
          </p:nvPr>
        </p:nvSpPr>
        <p:spPr>
          <a:xfrm>
            <a:off x="304800" y="2286001"/>
            <a:ext cx="8534400" cy="3657599"/>
          </a:xfrm>
        </p:spPr>
        <p:txBody>
          <a:bodyPr/>
          <a:lstStyle/>
          <a:p>
            <a:r>
              <a:rPr lang="tr-TR" b="1" dirty="0" smtClean="0"/>
              <a:t>Adaylara, </a:t>
            </a:r>
            <a:r>
              <a:rPr lang="tr-TR" b="1" u="sng" dirty="0" smtClean="0">
                <a:solidFill>
                  <a:srgbClr val="C00000"/>
                </a:solidFill>
              </a:rPr>
              <a:t>soru kitapçığındaki boş yerleri müsvedde olarak kullanabileceklerini, </a:t>
            </a:r>
            <a:r>
              <a:rPr lang="tr-TR" b="1" dirty="0" smtClean="0"/>
              <a:t>sınav sonunda soru kitapçıklarında eksik veya yırtık sayfa olması halinde sınavlarının geçersiz olacağını bildirir. </a:t>
            </a:r>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1066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57200" y="2057400"/>
            <a:ext cx="8229600" cy="2743199"/>
          </a:xfrm>
        </p:spPr>
        <p:txBody>
          <a:bodyPr/>
          <a:lstStyle/>
          <a:p>
            <a:r>
              <a:rPr lang="tr-TR" b="1" dirty="0" smtClean="0"/>
              <a:t>Bina Sınav Komisyonu tarafından salon başkanlarına verilen </a:t>
            </a:r>
            <a:r>
              <a:rPr lang="tr-TR" b="1" u="sng" dirty="0" smtClean="0">
                <a:solidFill>
                  <a:srgbClr val="C00000"/>
                </a:solidFill>
              </a:rPr>
              <a:t>“Cevap Kâğıdı Kullanımında Dikkat Edilecek Hususlar” </a:t>
            </a:r>
            <a:r>
              <a:rPr lang="tr-TR" b="1" dirty="0" smtClean="0"/>
              <a:t>hakkında adaylara açıklama yapar.</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144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pic>
        <p:nvPicPr>
          <p:cNvPr id="39937" name="Picture 1" descr="C:\Users\İSTMEM\AppData\Local\Microsoft\Windows\Temporary Internet Files\Content.IE5\H2U071VJ\dikkat[1].png"/>
          <p:cNvPicPr>
            <a:picLocks noChangeAspect="1" noChangeArrowheads="1"/>
          </p:cNvPicPr>
          <p:nvPr/>
        </p:nvPicPr>
        <p:blipFill>
          <a:blip r:embed="rId3" cstate="print"/>
          <a:srcRect/>
          <a:stretch>
            <a:fillRect/>
          </a:stretch>
        </p:blipFill>
        <p:spPr bwMode="auto">
          <a:xfrm>
            <a:off x="3505200" y="4343400"/>
            <a:ext cx="2377440" cy="1981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a:xfrm>
            <a:off x="457200" y="1905000"/>
            <a:ext cx="8382000" cy="4191000"/>
          </a:xfrm>
        </p:spPr>
        <p:txBody>
          <a:bodyPr/>
          <a:lstStyle/>
          <a:p>
            <a:r>
              <a:rPr lang="tr-TR" b="1" dirty="0" smtClean="0"/>
              <a:t>Salon aday yoklama listesinde yazılı sıraya göre yerleştirilen adaylara kendi isimlerine ve T.C. kimlik numaralarına göre basılmış olan cevap kâğıtlarını dağıtır, </a:t>
            </a:r>
            <a:r>
              <a:rPr lang="tr-TR" b="1" u="sng" dirty="0" smtClean="0">
                <a:solidFill>
                  <a:srgbClr val="C00000"/>
                </a:solidFill>
              </a:rPr>
              <a:t>adaya kendine ait cevap kâğıdında yer alan bilgilerini kontrol ettirir</a:t>
            </a:r>
            <a:r>
              <a:rPr lang="tr-TR" b="1" dirty="0" smtClean="0">
                <a:solidFill>
                  <a:srgbClr val="FF0000"/>
                </a:solidFill>
              </a:rPr>
              <a:t> </a:t>
            </a:r>
            <a:r>
              <a:rPr lang="tr-TR" b="1" dirty="0" smtClean="0"/>
              <a:t>ve cevap kâğıdında yer alan imza bölümünü </a:t>
            </a:r>
            <a:r>
              <a:rPr lang="tr-TR" b="1" u="sng" dirty="0" smtClean="0">
                <a:solidFill>
                  <a:srgbClr val="C00000"/>
                </a:solidFill>
              </a:rPr>
              <a:t>tükenmez kalemle</a:t>
            </a:r>
            <a:r>
              <a:rPr lang="tr-TR" b="1" dirty="0" smtClean="0">
                <a:solidFill>
                  <a:srgbClr val="C00000"/>
                </a:solidFill>
              </a:rPr>
              <a:t> </a:t>
            </a:r>
            <a:r>
              <a:rPr lang="tr-TR" b="1" dirty="0" smtClean="0"/>
              <a:t>imzalattırır.</a:t>
            </a:r>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İçerik Yer Tutucusu"/>
          <p:cNvSpPr>
            <a:spLocks noGrp="1"/>
          </p:cNvSpPr>
          <p:nvPr>
            <p:ph idx="1"/>
          </p:nvPr>
        </p:nvSpPr>
        <p:spPr>
          <a:xfrm>
            <a:off x="228600" y="1524000"/>
            <a:ext cx="8763000" cy="5029200"/>
          </a:xfrm>
        </p:spPr>
        <p:txBody>
          <a:bodyPr/>
          <a:lstStyle/>
          <a:p>
            <a:r>
              <a:rPr lang="tr-TR" b="1" dirty="0" smtClean="0"/>
              <a:t>Adaya ait geçerli kimlik belgelerinden birisi </a:t>
            </a:r>
            <a:r>
              <a:rPr lang="tr-TR" b="1" dirty="0" smtClean="0">
                <a:solidFill>
                  <a:srgbClr val="C00000"/>
                </a:solidFill>
              </a:rPr>
              <a:t>(nüfus cüzdanı, T.C. kimlik kartı veya geçerlik süresi devam eden pasaport) </a:t>
            </a:r>
            <a:r>
              <a:rPr lang="tr-TR" b="1" dirty="0" smtClean="0"/>
              <a:t>ve fotoğraflı çift mühürlü sınava giriş belgesi ile fotoğraflı cevap kâğıdındaki basılı aday bilgilerini kontrol eder.</a:t>
            </a:r>
          </a:p>
          <a:p>
            <a:r>
              <a:rPr lang="tr-TR" b="1" dirty="0" smtClean="0"/>
              <a:t>Er ve erbaşlar askerlik görevini yaptığı birliğine nüfus cüzdanını teslim etti ise sadece “er ve erbaş askeri kimlik kartı” ile sınava alınabileceklerdir.</a:t>
            </a:r>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533400"/>
            <a:ext cx="8229600" cy="12192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457200" y="1874837"/>
            <a:ext cx="8229600" cy="4525963"/>
          </a:xfrm>
        </p:spPr>
        <p:txBody>
          <a:bodyPr/>
          <a:lstStyle/>
          <a:p>
            <a:r>
              <a:rPr lang="tr-TR" b="1" dirty="0" smtClean="0"/>
              <a:t>Soru kitapçıklarını, kitapçık türleri yan yana veya arka arkaya gelmeyecek şekilde </a:t>
            </a:r>
            <a:r>
              <a:rPr lang="tr-TR" b="1" dirty="0" smtClean="0">
                <a:solidFill>
                  <a:srgbClr val="C00000"/>
                </a:solidFill>
              </a:rPr>
              <a:t>S </a:t>
            </a:r>
            <a:r>
              <a:rPr lang="tr-TR" b="1" dirty="0" smtClean="0"/>
              <a:t>dağıtım kuralına uygun olarak salon yoklama listesinde belirtilen </a:t>
            </a:r>
            <a:r>
              <a:rPr lang="tr-TR" b="1" smtClean="0"/>
              <a:t>ve </a:t>
            </a:r>
            <a:r>
              <a:rPr lang="tr-TR" b="1" u="sng">
                <a:solidFill>
                  <a:srgbClr val="C00000"/>
                </a:solidFill>
              </a:rPr>
              <a:t>kitapçık türü cevap </a:t>
            </a:r>
            <a:r>
              <a:rPr lang="tr-TR" b="1" u="sng" dirty="0" smtClean="0">
                <a:solidFill>
                  <a:srgbClr val="C00000"/>
                </a:solidFill>
              </a:rPr>
              <a:t>kâğıdında </a:t>
            </a:r>
            <a:r>
              <a:rPr lang="tr-TR" b="1" u="sng" smtClean="0">
                <a:solidFill>
                  <a:srgbClr val="C00000"/>
                </a:solidFill>
              </a:rPr>
              <a:t>kodlu olan </a:t>
            </a:r>
            <a:r>
              <a:rPr lang="tr-TR" b="1" u="sng" dirty="0" smtClean="0">
                <a:solidFill>
                  <a:srgbClr val="C00000"/>
                </a:solidFill>
              </a:rPr>
              <a:t>kitapçıkları adaya dağıtır,</a:t>
            </a:r>
            <a:r>
              <a:rPr lang="tr-TR" b="1" dirty="0" smtClean="0">
                <a:solidFill>
                  <a:srgbClr val="C00000"/>
                </a:solidFill>
              </a:rPr>
              <a:t> </a:t>
            </a:r>
            <a:r>
              <a:rPr lang="tr-TR" b="1" dirty="0" smtClean="0"/>
              <a:t>adaylarla birlikte kitapçık türlerini kontrol eder.</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İçerik Yer Tutucusu"/>
          <p:cNvSpPr>
            <a:spLocks noGrp="1"/>
          </p:cNvSpPr>
          <p:nvPr>
            <p:ph idx="1"/>
          </p:nvPr>
        </p:nvSpPr>
        <p:spPr>
          <a:xfrm>
            <a:off x="457200" y="1752601"/>
            <a:ext cx="8229600" cy="4343399"/>
          </a:xfrm>
        </p:spPr>
        <p:txBody>
          <a:bodyPr/>
          <a:lstStyle/>
          <a:p>
            <a:r>
              <a:rPr lang="tr-TR" b="1" dirty="0" smtClean="0"/>
              <a:t>Adaylara soru kitapçığının ön yüzüne adı, soyadı ve T.C. kimlik numarasını yazmalarını söyler.</a:t>
            </a:r>
          </a:p>
          <a:p>
            <a:r>
              <a:rPr lang="tr-TR" b="1" dirty="0" smtClean="0"/>
              <a:t>Adaylara </a:t>
            </a:r>
            <a:r>
              <a:rPr lang="tr-TR" b="1" u="sng" dirty="0" smtClean="0">
                <a:solidFill>
                  <a:srgbClr val="C00000"/>
                </a:solidFill>
              </a:rPr>
              <a:t>soru kitapçık sayfalarını hızlı bir şekilde kontrol etmelerini söyler</a:t>
            </a:r>
            <a:r>
              <a:rPr lang="tr-TR" b="1" dirty="0" smtClean="0">
                <a:solidFill>
                  <a:srgbClr val="C00000"/>
                </a:solidFill>
              </a:rPr>
              <a:t> </a:t>
            </a:r>
            <a:r>
              <a:rPr lang="tr-TR" b="1" dirty="0" smtClean="0"/>
              <a:t>ve sınav başlamadan önce kitapçıklarının açılamayacağını duyurur.</a:t>
            </a:r>
          </a:p>
          <a:p>
            <a:endParaRPr lang="tr-TR" b="1" dirty="0" smtClean="0"/>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2 İçerik Yer Tutucusu"/>
          <p:cNvSpPr>
            <a:spLocks noGrp="1"/>
          </p:cNvSpPr>
          <p:nvPr>
            <p:ph idx="1"/>
          </p:nvPr>
        </p:nvSpPr>
        <p:spPr>
          <a:xfrm>
            <a:off x="304800" y="1828800"/>
            <a:ext cx="8686800" cy="4830763"/>
          </a:xfrm>
        </p:spPr>
        <p:txBody>
          <a:bodyPr/>
          <a:lstStyle/>
          <a:p>
            <a:r>
              <a:rPr lang="tr-TR" sz="3000" b="1" dirty="0" smtClean="0"/>
              <a:t>Yanlarında </a:t>
            </a:r>
            <a:r>
              <a:rPr lang="tr-TR" sz="3000" b="1" u="sng" dirty="0" smtClean="0">
                <a:solidFill>
                  <a:srgbClr val="C00000"/>
                </a:solidFill>
              </a:rPr>
              <a:t>kullanımı doktor raporu ile belirlenen hasta veya engellilere ait cihazlar hariç</a:t>
            </a:r>
            <a:r>
              <a:rPr lang="tr-TR" sz="3000" b="1" dirty="0" smtClean="0">
                <a:solidFill>
                  <a:srgbClr val="C00000"/>
                </a:solidFill>
              </a:rPr>
              <a:t>, </a:t>
            </a:r>
            <a:r>
              <a:rPr lang="tr-TR" sz="3000" b="1" dirty="0" smtClean="0"/>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3000" b="1" dirty="0" err="1" smtClean="0"/>
              <a:t>databank</a:t>
            </a:r>
            <a:r>
              <a:rPr lang="tr-TR" sz="3000" b="1" dirty="0" smtClean="0"/>
              <a:t> sözlük, hesap makinesi,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İçerik Yer Tutucusu"/>
          <p:cNvSpPr>
            <a:spLocks noGrp="1"/>
          </p:cNvSpPr>
          <p:nvPr>
            <p:ph idx="1"/>
          </p:nvPr>
        </p:nvSpPr>
        <p:spPr>
          <a:xfrm>
            <a:off x="457200" y="1341437"/>
            <a:ext cx="8458200" cy="4906963"/>
          </a:xfrm>
        </p:spPr>
        <p:txBody>
          <a:bodyPr/>
          <a:lstStyle/>
          <a:p>
            <a:endParaRPr lang="tr-TR" sz="2800" dirty="0" smtClean="0"/>
          </a:p>
          <a:p>
            <a:r>
              <a:rPr lang="tr-TR" sz="2800" b="1" dirty="0" smtClean="0"/>
              <a:t>kâğıt, kitap, defter, not vb. dokümanlar, pergel, açıölçer, cetvel vb. araçlar, ruhsatlı veya resmi amaçlı olsa bile silah ve silah yerine geçebilecek nesneler bulunanlar ile ayrıca fotoğraflı sınav giriş belgesinde yazılı olan sınav salonuna getirilmesi yasak olan eşyaları bulunduran veya kullananların sınavının iptali için </a:t>
            </a:r>
            <a:r>
              <a:rPr lang="tr-TR" sz="2800" b="1" u="sng" dirty="0" smtClean="0">
                <a:solidFill>
                  <a:srgbClr val="C00000"/>
                </a:solidFill>
              </a:rPr>
              <a:t>tutanak düzenler </a:t>
            </a:r>
            <a:r>
              <a:rPr lang="tr-TR" sz="2800" b="1" dirty="0" smtClean="0"/>
              <a:t>ve cevap kağıdında sınavın iptali ile </a:t>
            </a:r>
            <a:r>
              <a:rPr lang="tr-TR" sz="2800" b="1" u="sng" dirty="0" smtClean="0">
                <a:solidFill>
                  <a:srgbClr val="C00000"/>
                </a:solidFill>
              </a:rPr>
              <a:t>ilgili kutucuğu kodlar.</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İçerik Yer Tutucusu"/>
          <p:cNvSpPr>
            <a:spLocks noGrp="1"/>
          </p:cNvSpPr>
          <p:nvPr>
            <p:ph idx="1"/>
          </p:nvPr>
        </p:nvSpPr>
        <p:spPr>
          <a:xfrm>
            <a:off x="457200" y="1828800"/>
            <a:ext cx="8458200" cy="4419600"/>
          </a:xfrm>
        </p:spPr>
        <p:txBody>
          <a:bodyPr/>
          <a:lstStyle/>
          <a:p>
            <a:endParaRPr lang="tr-TR" sz="2800" dirty="0" smtClean="0"/>
          </a:p>
          <a:p>
            <a:r>
              <a:rPr lang="tr-TR" sz="2800" b="1" dirty="0" smtClean="0"/>
              <a:t>Adayların, sorulara verdiği cevapları almaları yasaktır. Bu kurala uymayanların sınavının geçersiz sayılacağını duyurur.</a:t>
            </a:r>
            <a:endParaRPr lang="tr-TR" sz="2800" b="1" u="sng" dirty="0" smtClean="0">
              <a:solidFill>
                <a:srgbClr val="C00000"/>
              </a:solidFill>
            </a:endParaRP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219200"/>
          </a:xfrm>
        </p:spPr>
        <p:txBody>
          <a:bodyPr/>
          <a:lstStyle/>
          <a:p>
            <a:r>
              <a:rPr lang="tr-TR" b="1" dirty="0" smtClean="0">
                <a:solidFill>
                  <a:srgbClr val="C00000"/>
                </a:solidFill>
              </a:rPr>
              <a:t>  </a:t>
            </a:r>
            <a:r>
              <a:rPr lang="tr-TR" b="1" u="sng" dirty="0" smtClean="0">
                <a:solidFill>
                  <a:srgbClr val="C00000"/>
                </a:solidFill>
              </a:rPr>
              <a:t>SALON GÖREVLİLERİ</a:t>
            </a:r>
          </a:p>
        </p:txBody>
      </p:sp>
    </p:spTree>
    <p:extLst>
      <p:ext uri="{BB962C8B-B14F-4D97-AF65-F5344CB8AC3E}">
        <p14:creationId xmlns="" xmlns:p14="http://schemas.microsoft.com/office/powerpoint/2010/main" val="389028993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228601" y="914400"/>
            <a:ext cx="8762999" cy="868363"/>
          </a:xfrm>
        </p:spPr>
        <p:txBody>
          <a:bodyPr/>
          <a:lstStyle/>
          <a:p>
            <a:r>
              <a:rPr lang="tr-TR" sz="3200" b="1" u="sng" dirty="0" smtClean="0">
                <a:solidFill>
                  <a:srgbClr val="A50021"/>
                </a:solidFill>
              </a:rPr>
              <a:t/>
            </a:r>
            <a:br>
              <a:rPr lang="tr-TR" sz="3200" b="1" u="sng" dirty="0" smtClean="0">
                <a:solidFill>
                  <a:srgbClr val="A50021"/>
                </a:solidFill>
              </a:rPr>
            </a:br>
            <a:r>
              <a:rPr lang="tr-TR" sz="3200" b="1" u="sng" dirty="0" smtClean="0">
                <a:solidFill>
                  <a:srgbClr val="A50021"/>
                </a:solidFill>
              </a:rPr>
              <a:t/>
            </a:r>
            <a:br>
              <a:rPr lang="tr-TR" sz="3200" b="1" u="sng" dirty="0" smtClean="0">
                <a:solidFill>
                  <a:srgbClr val="A50021"/>
                </a:solidFill>
              </a:rPr>
            </a:br>
            <a:r>
              <a:rPr lang="tr-TR" sz="3600" b="1" u="sng" dirty="0" smtClean="0">
                <a:solidFill>
                  <a:srgbClr val="A50021"/>
                </a:solidFill>
              </a:rPr>
              <a:t>SALON GÖREVLİLERİNİN DİKKATİNE </a:t>
            </a:r>
            <a:r>
              <a:rPr lang="tr-TR" sz="6000" b="1" u="sng" dirty="0" smtClean="0">
                <a:solidFill>
                  <a:srgbClr val="A50021"/>
                </a:solidFill>
              </a:rPr>
              <a:t/>
            </a:r>
            <a:br>
              <a:rPr lang="tr-TR" sz="6000" b="1" u="sng" dirty="0" smtClean="0">
                <a:solidFill>
                  <a:srgbClr val="A50021"/>
                </a:solidFill>
              </a:rPr>
            </a:br>
            <a:endParaRPr lang="tr-TR" u="sng" dirty="0" smtClean="0">
              <a:solidFill>
                <a:srgbClr val="A50021"/>
              </a:solidFill>
            </a:endParaRPr>
          </a:p>
        </p:txBody>
      </p:sp>
      <p:sp>
        <p:nvSpPr>
          <p:cNvPr id="3075" name="2 İçerik Yer Tutucusu"/>
          <p:cNvSpPr>
            <a:spLocks noGrp="1"/>
          </p:cNvSpPr>
          <p:nvPr>
            <p:ph idx="1"/>
          </p:nvPr>
        </p:nvSpPr>
        <p:spPr>
          <a:xfrm>
            <a:off x="457200" y="1752600"/>
            <a:ext cx="8229600" cy="4419600"/>
          </a:xfrm>
        </p:spPr>
        <p:txBody>
          <a:bodyPr/>
          <a:lstStyle/>
          <a:p>
            <a:pPr algn="just">
              <a:buNone/>
            </a:pPr>
            <a:endParaRPr lang="tr-TR" sz="2000" b="1" dirty="0" smtClean="0"/>
          </a:p>
          <a:p>
            <a:pPr algn="just"/>
            <a:r>
              <a:rPr lang="tr-TR" sz="2400" b="1" dirty="0" smtClean="0"/>
              <a:t>09/12/2016 Tarih 29913 Resmi Gazete’de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 ya da adaylara, işlediği fiilin türüne göre cezai müeyyideler getirilmiştir. </a:t>
            </a:r>
          </a:p>
          <a:p>
            <a:pPr algn="just"/>
            <a:endParaRPr lang="tr-TR" sz="2000" b="1" dirty="0" smtClean="0"/>
          </a:p>
          <a:p>
            <a:endParaRPr lang="tr-TR" sz="2000" dirty="0" smtClean="0"/>
          </a:p>
        </p:txBody>
      </p:sp>
      <p:sp>
        <p:nvSpPr>
          <p:cNvPr id="4" name="3 Dikdörtgen"/>
          <p:cNvSpPr/>
          <p:nvPr/>
        </p:nvSpPr>
        <p:spPr>
          <a:xfrm>
            <a:off x="-2286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b="1" dirty="0"/>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274637"/>
            <a:ext cx="8229600" cy="411163"/>
          </a:xfrm>
        </p:spPr>
        <p:txBody>
          <a:bodyPr/>
          <a:lstStyle/>
          <a:p>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sz="4800" b="1" dirty="0" smtClean="0">
                <a:solidFill>
                  <a:srgbClr val="00B0F0"/>
                </a:solidFill>
              </a:rPr>
              <a:t> </a:t>
            </a:r>
            <a:br>
              <a:rPr lang="tr-TR" sz="4800" b="1" dirty="0" smtClean="0">
                <a:solidFill>
                  <a:srgbClr val="00B0F0"/>
                </a:solidFill>
              </a:rPr>
            </a:br>
            <a:r>
              <a:rPr lang="tr-TR" sz="8000" b="1" dirty="0" smtClean="0">
                <a:solidFill>
                  <a:srgbClr val="C00000"/>
                </a:solidFill>
              </a:rPr>
              <a:t>MTSK SINAVI</a:t>
            </a:r>
            <a:r>
              <a:rPr lang="tr-TR" sz="4800" b="1" dirty="0" smtClean="0">
                <a:solidFill>
                  <a:srgbClr val="C00000"/>
                </a:solidFill>
              </a:rPr>
              <a:t/>
            </a:r>
            <a:br>
              <a:rPr lang="tr-TR" sz="4800" b="1" dirty="0" smtClean="0">
                <a:solidFill>
                  <a:srgbClr val="C00000"/>
                </a:solidFill>
              </a:rPr>
            </a:br>
            <a:r>
              <a:rPr lang="tr-TR" sz="4800" b="1" dirty="0" smtClean="0">
                <a:solidFill>
                  <a:srgbClr val="C00000"/>
                </a:solidFill>
              </a:rPr>
              <a:t>SALON GÖREVLİLERİNCE </a:t>
            </a:r>
            <a:r>
              <a:rPr lang="tr-TR" sz="4800" b="1" u="sng" dirty="0" smtClean="0">
                <a:solidFill>
                  <a:srgbClr val="C00000"/>
                </a:solidFill>
              </a:rPr>
              <a:t>SINAV SÜRESİNCE </a:t>
            </a:r>
            <a:r>
              <a:rPr lang="tr-TR" sz="4800" b="1" dirty="0" smtClean="0">
                <a:solidFill>
                  <a:srgbClr val="C00000"/>
                </a:solidFill>
              </a:rPr>
              <a:t/>
            </a:r>
            <a:br>
              <a:rPr lang="tr-TR" sz="4800" b="1" dirty="0" smtClean="0">
                <a:solidFill>
                  <a:srgbClr val="C00000"/>
                </a:solidFill>
              </a:rPr>
            </a:br>
            <a:r>
              <a:rPr lang="tr-TR" sz="4800" b="1" dirty="0" smtClean="0">
                <a:solidFill>
                  <a:srgbClr val="C00000"/>
                </a:solidFill>
              </a:rPr>
              <a:t>YAPILACAK İŞLEMLER</a:t>
            </a:r>
            <a:endParaRPr lang="tr-TR" sz="4800" dirty="0" smtClean="0">
              <a:solidFill>
                <a:srgbClr val="C00000"/>
              </a:solidFill>
            </a:endParaRPr>
          </a:p>
        </p:txBody>
      </p:sp>
      <p:sp>
        <p:nvSpPr>
          <p:cNvPr id="20483" name="2 İçerik Yer Tutucusu"/>
          <p:cNvSpPr>
            <a:spLocks noGrp="1"/>
          </p:cNvSpPr>
          <p:nvPr>
            <p:ph idx="1"/>
          </p:nvPr>
        </p:nvSpPr>
        <p:spPr>
          <a:xfrm>
            <a:off x="228600" y="609601"/>
            <a:ext cx="8229600" cy="46039"/>
          </a:xfrm>
        </p:spPr>
        <p:txBody>
          <a:bodyPr/>
          <a:lstStyle/>
          <a:p>
            <a:pPr>
              <a:buFontTx/>
              <a:buNone/>
            </a:pPr>
            <a:r>
              <a:rPr lang="tr-TR" sz="4800" b="1" smtClean="0">
                <a:solidFill>
                  <a:srgbClr val="FF0000"/>
                </a:solidFill>
              </a:rPr>
              <a:t>  </a:t>
            </a:r>
          </a:p>
          <a:p>
            <a:pPr algn="ctr">
              <a:buFontTx/>
              <a:buNone/>
            </a:pPr>
            <a:r>
              <a:rPr lang="tr-TR" sz="4800" b="1" smtClean="0">
                <a:solidFill>
                  <a:srgbClr val="FF0000"/>
                </a:solidFill>
              </a:rPr>
              <a:t> </a:t>
            </a:r>
            <a:endParaRPr lang="tr-TR" sz="4800" smtClean="0">
              <a:solidFill>
                <a:srgbClr val="00B0F0"/>
              </a:solidFill>
            </a:endParaRP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İçerik Yer Tutucusu"/>
          <p:cNvSpPr>
            <a:spLocks noGrp="1"/>
          </p:cNvSpPr>
          <p:nvPr>
            <p:ph idx="1"/>
          </p:nvPr>
        </p:nvSpPr>
        <p:spPr/>
        <p:txBody>
          <a:bodyPr/>
          <a:lstStyle/>
          <a:p>
            <a:pPr>
              <a:buFontTx/>
              <a:buNone/>
              <a:defRPr/>
            </a:pPr>
            <a:r>
              <a:rPr lang="tr-TR" b="1" dirty="0" smtClean="0"/>
              <a:t>  </a:t>
            </a:r>
            <a:endParaRPr lang="tr-TR" b="1" u="sng" dirty="0" smtClean="0"/>
          </a:p>
          <a:p>
            <a:pPr>
              <a:buFontTx/>
              <a:buNone/>
              <a:defRPr/>
            </a:pPr>
            <a:endParaRPr lang="tr-TR" b="1" dirty="0" smtClean="0"/>
          </a:p>
          <a:p>
            <a:pPr>
              <a:defRPr/>
            </a:pPr>
            <a:r>
              <a:rPr lang="tr-TR" b="1" dirty="0" smtClean="0"/>
              <a:t>Sınav başladığı andan itibaren gelen hiçbir adayı sınava almaz. </a:t>
            </a:r>
            <a:r>
              <a:rPr lang="tr-TR" b="1" u="sng" dirty="0" smtClean="0">
                <a:solidFill>
                  <a:srgbClr val="C00000"/>
                </a:solidFill>
              </a:rPr>
              <a:t>60 dakika </a:t>
            </a:r>
            <a:r>
              <a:rPr lang="tr-TR" b="1" dirty="0" smtClean="0"/>
              <a:t>dolmadan hiçbir adayı dışarı çıkarmaz.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13716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İçerik Yer Tutucusu"/>
          <p:cNvSpPr>
            <a:spLocks noGrp="1"/>
          </p:cNvSpPr>
          <p:nvPr>
            <p:ph idx="1"/>
          </p:nvPr>
        </p:nvSpPr>
        <p:spPr>
          <a:xfrm>
            <a:off x="457200" y="1951037"/>
            <a:ext cx="8229600" cy="4525963"/>
          </a:xfrm>
        </p:spPr>
        <p:txBody>
          <a:bodyPr/>
          <a:lstStyle/>
          <a:p>
            <a:endParaRPr lang="tr-TR" b="1" dirty="0" smtClean="0"/>
          </a:p>
          <a:p>
            <a:r>
              <a:rPr lang="tr-TR" b="1" dirty="0" smtClean="0"/>
              <a:t>Sınava girmeyen adayların salon aday yoklama listesinde isimleri karşısına </a:t>
            </a:r>
            <a:r>
              <a:rPr lang="tr-TR" b="1" i="1" u="sng" dirty="0" smtClean="0">
                <a:solidFill>
                  <a:srgbClr val="C00000"/>
                </a:solidFill>
              </a:rPr>
              <a:t>silinmeyen kalemle</a:t>
            </a:r>
            <a:r>
              <a:rPr lang="tr-TR" b="1" i="1" dirty="0" smtClean="0">
                <a:solidFill>
                  <a:srgbClr val="C00000"/>
                </a:solidFill>
              </a:rPr>
              <a:t>  </a:t>
            </a:r>
            <a:r>
              <a:rPr lang="tr-TR" b="1" u="sng" dirty="0" smtClean="0">
                <a:solidFill>
                  <a:srgbClr val="C00000"/>
                </a:solidFill>
              </a:rPr>
              <a:t>“GİRMEDİ”</a:t>
            </a:r>
            <a:r>
              <a:rPr lang="tr-TR" b="1" dirty="0" smtClean="0">
                <a:solidFill>
                  <a:srgbClr val="C00000"/>
                </a:solidFill>
              </a:rPr>
              <a:t> </a:t>
            </a:r>
            <a:r>
              <a:rPr lang="tr-TR" b="1" dirty="0" smtClean="0"/>
              <a:t>yazar, cevap kâğıdındaki </a:t>
            </a:r>
            <a:r>
              <a:rPr lang="tr-TR" b="1" u="sng" dirty="0" smtClean="0">
                <a:solidFill>
                  <a:srgbClr val="C00000"/>
                </a:solidFill>
              </a:rPr>
              <a:t>“SINAVA GİRMEDİ” </a:t>
            </a:r>
            <a:r>
              <a:rPr lang="tr-TR" b="1" dirty="0" smtClean="0"/>
              <a:t>bölümünü ise </a:t>
            </a:r>
            <a:r>
              <a:rPr lang="tr-TR" b="1" i="1" u="sng" dirty="0" smtClean="0">
                <a:solidFill>
                  <a:srgbClr val="C00000"/>
                </a:solidFill>
              </a:rPr>
              <a:t>kurşun kalemle</a:t>
            </a:r>
            <a:r>
              <a:rPr lang="tr-TR" b="1" i="1" dirty="0" smtClean="0">
                <a:solidFill>
                  <a:srgbClr val="C00000"/>
                </a:solidFill>
              </a:rPr>
              <a:t> </a:t>
            </a:r>
            <a:r>
              <a:rPr lang="tr-TR" b="1" dirty="0" smtClean="0"/>
              <a:t>kodlar.</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144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İçerik Yer Tutucusu"/>
          <p:cNvSpPr>
            <a:spLocks noGrp="1"/>
          </p:cNvSpPr>
          <p:nvPr>
            <p:ph idx="1"/>
          </p:nvPr>
        </p:nvSpPr>
        <p:spPr>
          <a:xfrm>
            <a:off x="304800" y="1798637"/>
            <a:ext cx="8534400" cy="4830763"/>
          </a:xfrm>
        </p:spPr>
        <p:txBody>
          <a:bodyPr/>
          <a:lstStyle/>
          <a:p>
            <a:r>
              <a:rPr lang="tr-TR" b="1" dirty="0" smtClean="0"/>
              <a:t>Sınav sırasında adayların </a:t>
            </a:r>
            <a:r>
              <a:rPr lang="tr-TR" b="1" u="sng" dirty="0" smtClean="0">
                <a:solidFill>
                  <a:srgbClr val="C00000"/>
                </a:solidFill>
              </a:rPr>
              <a:t>sağlık sebebi </a:t>
            </a:r>
            <a:r>
              <a:rPr lang="tr-TR" b="1" dirty="0" smtClean="0"/>
              <a:t>dışında dışarı çıkmasına izin vermez, zorunlu durumlarda adaya görevli </a:t>
            </a:r>
            <a:r>
              <a:rPr lang="tr-TR" b="1" u="sng" dirty="0" smtClean="0">
                <a:solidFill>
                  <a:srgbClr val="C00000"/>
                </a:solidFill>
              </a:rPr>
              <a:t>yedek gözetmenin</a:t>
            </a:r>
            <a:r>
              <a:rPr lang="tr-TR" b="1" dirty="0" smtClean="0">
                <a:solidFill>
                  <a:srgbClr val="C00000"/>
                </a:solidFill>
              </a:rPr>
              <a:t> </a:t>
            </a:r>
            <a:r>
              <a:rPr lang="tr-TR" b="1" dirty="0" smtClean="0"/>
              <a:t>eşlik etmesini sağlar. </a:t>
            </a:r>
          </a:p>
          <a:p>
            <a:r>
              <a:rPr lang="tr-TR" b="1" dirty="0" smtClean="0"/>
              <a:t>Bu durumda adaya ek süre tanımaz. Yanında yedek gözetmen olmadan salondan çıkan adayları tekrar sınava almaz, soru kitapçığı ve cevap kâğıdını beraberinde götürmesine izin vermez. </a:t>
            </a:r>
          </a:p>
          <a:p>
            <a:endParaRPr lang="tr-TR" b="1" dirty="0" smtClean="0"/>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İçerik Yer Tutucusu"/>
          <p:cNvSpPr>
            <a:spLocks noGrp="1"/>
          </p:cNvSpPr>
          <p:nvPr>
            <p:ph idx="1"/>
          </p:nvPr>
        </p:nvSpPr>
        <p:spPr>
          <a:xfrm>
            <a:off x="457200" y="1570037"/>
            <a:ext cx="8229600" cy="5059363"/>
          </a:xfrm>
        </p:spPr>
        <p:txBody>
          <a:bodyPr/>
          <a:lstStyle/>
          <a:p>
            <a:endParaRPr lang="tr-TR" sz="2800" dirty="0" smtClean="0"/>
          </a:p>
          <a:p>
            <a:r>
              <a:rPr lang="tr-TR" sz="2800" b="1" dirty="0" smtClean="0"/>
              <a:t>Kopya çekmeye teşebbüs eden adayı uyarır, </a:t>
            </a:r>
            <a:r>
              <a:rPr lang="tr-TR" sz="2800" b="1" u="sng" dirty="0" smtClean="0">
                <a:solidFill>
                  <a:srgbClr val="C00000"/>
                </a:solidFill>
              </a:rPr>
              <a:t>kopya çektiği belirlenen adayla ilgili tutanak düzenler</a:t>
            </a:r>
            <a:r>
              <a:rPr lang="tr-TR" sz="2800" b="1" dirty="0" smtClean="0">
                <a:solidFill>
                  <a:srgbClr val="C00000"/>
                </a:solidFill>
              </a:rPr>
              <a:t>.</a:t>
            </a:r>
            <a:r>
              <a:rPr lang="tr-TR" sz="2800" b="1" dirty="0" smtClean="0">
                <a:solidFill>
                  <a:srgbClr val="FF0000"/>
                </a:solidFill>
              </a:rPr>
              <a:t> </a:t>
            </a:r>
            <a:r>
              <a:rPr lang="tr-TR" sz="2800" b="1" dirty="0" smtClean="0"/>
              <a:t>Durumu tutanakla ve cevap kâğıdında kopya ile ilgili kutucuğu kodlayarak belirtir. Bu tutanağı diğer sınav evrakı ile birlikte sınav güvenlik poşetine koyar. </a:t>
            </a:r>
          </a:p>
          <a:p>
            <a:pPr>
              <a:buFontTx/>
              <a:buNone/>
            </a:pPr>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144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74837"/>
            <a:ext cx="8229600" cy="4525963"/>
          </a:xfrm>
        </p:spPr>
        <p:txBody>
          <a:bodyPr/>
          <a:lstStyle/>
          <a:p>
            <a:pPr>
              <a:defRPr/>
            </a:pPr>
            <a:r>
              <a:rPr lang="tr-TR" b="1" dirty="0" smtClean="0"/>
              <a:t>Sınavın bitimine </a:t>
            </a:r>
            <a:r>
              <a:rPr lang="tr-TR" b="1" u="sng" dirty="0" smtClean="0">
                <a:solidFill>
                  <a:srgbClr val="C00000"/>
                </a:solidFill>
              </a:rPr>
              <a:t>15 (on beş) </a:t>
            </a:r>
            <a:r>
              <a:rPr lang="tr-TR" b="1" dirty="0" smtClean="0"/>
              <a:t>dakika kala adayları </a:t>
            </a:r>
            <a:r>
              <a:rPr lang="tr-TR" b="1" dirty="0" smtClean="0">
                <a:solidFill>
                  <a:srgbClr val="C00000"/>
                </a:solidFill>
              </a:rPr>
              <a:t>“</a:t>
            </a:r>
            <a:r>
              <a:rPr lang="tr-TR" b="1" i="1" u="sng" dirty="0" smtClean="0">
                <a:solidFill>
                  <a:srgbClr val="C00000"/>
                </a:solidFill>
              </a:rPr>
              <a:t>15 (on beş) dakikanız kaldı cevaplarınızın cevap kâğıdına kodlanmış olmasına dikkat ediniz</a:t>
            </a:r>
            <a:r>
              <a:rPr lang="tr-TR" b="1" dirty="0" smtClean="0">
                <a:solidFill>
                  <a:srgbClr val="C00000"/>
                </a:solidFill>
              </a:rPr>
              <a:t>” </a:t>
            </a:r>
            <a:r>
              <a:rPr lang="tr-TR" b="1" dirty="0" smtClean="0"/>
              <a:t>şeklinde uyarır. </a:t>
            </a:r>
          </a:p>
          <a:p>
            <a:pPr>
              <a:defRPr/>
            </a:pPr>
            <a:r>
              <a:rPr lang="tr-TR" b="1" dirty="0" smtClean="0"/>
              <a:t>Sınavın bitimine </a:t>
            </a:r>
            <a:r>
              <a:rPr lang="tr-TR" b="1" u="sng" dirty="0" smtClean="0">
                <a:solidFill>
                  <a:srgbClr val="C00000"/>
                </a:solidFill>
              </a:rPr>
              <a:t>5 (beş) </a:t>
            </a:r>
            <a:r>
              <a:rPr lang="tr-TR" b="1" dirty="0" smtClean="0"/>
              <a:t>dakika kala ise </a:t>
            </a:r>
          </a:p>
          <a:p>
            <a:pPr>
              <a:buFontTx/>
              <a:buNone/>
              <a:defRPr/>
            </a:pPr>
            <a:r>
              <a:rPr lang="tr-TR" b="1" i="1" dirty="0" smtClean="0">
                <a:solidFill>
                  <a:srgbClr val="C00000"/>
                </a:solidFill>
              </a:rPr>
              <a:t>  “</a:t>
            </a:r>
            <a:r>
              <a:rPr lang="tr-TR" b="1" i="1" u="sng" dirty="0" smtClean="0">
                <a:solidFill>
                  <a:srgbClr val="C00000"/>
                </a:solidFill>
              </a:rPr>
              <a:t>5 (beş) dakikanız kaldı</a:t>
            </a:r>
            <a:r>
              <a:rPr lang="tr-TR" b="1" i="1" dirty="0" smtClean="0">
                <a:solidFill>
                  <a:srgbClr val="C00000"/>
                </a:solidFill>
              </a:rPr>
              <a:t>” </a:t>
            </a:r>
            <a:r>
              <a:rPr lang="tr-TR" b="1" dirty="0" smtClean="0"/>
              <a:t>şeklinde uyarır. </a:t>
            </a:r>
          </a:p>
          <a:p>
            <a:pPr>
              <a:defRPr/>
            </a:pPr>
            <a:endParaRPr lang="tr-TR" b="1" dirty="0" smtClean="0">
              <a:solidFill>
                <a:schemeClr val="tx1">
                  <a:lumMod val="75000"/>
                  <a:lumOff val="25000"/>
                </a:schemeClr>
              </a:solidFill>
            </a:endParaRPr>
          </a:p>
          <a:p>
            <a:pPr>
              <a:defRPr/>
            </a:pPr>
            <a:endParaRPr lang="tr-TR" b="1" dirty="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İçerik Yer Tutucusu"/>
          <p:cNvSpPr>
            <a:spLocks noGrp="1"/>
          </p:cNvSpPr>
          <p:nvPr>
            <p:ph idx="1"/>
          </p:nvPr>
        </p:nvSpPr>
        <p:spPr>
          <a:xfrm>
            <a:off x="457200" y="2027237"/>
            <a:ext cx="8229600" cy="4068763"/>
          </a:xfrm>
        </p:spPr>
        <p:txBody>
          <a:bodyPr/>
          <a:lstStyle/>
          <a:p>
            <a:pPr>
              <a:defRPr/>
            </a:pPr>
            <a:r>
              <a:rPr lang="tr-TR" b="1" dirty="0" smtClean="0"/>
              <a:t>Adaya ait cevap kâğıdının; salon başkanı ve gözetmenin kontrol ettiğine dair bölümünü imzalar. </a:t>
            </a:r>
          </a:p>
          <a:p>
            <a:pPr>
              <a:defRPr/>
            </a:pPr>
            <a:r>
              <a:rPr lang="tr-TR" b="1" dirty="0" smtClean="0"/>
              <a:t>Cevap </a:t>
            </a:r>
            <a:r>
              <a:rPr lang="tr-TR" b="1" dirty="0"/>
              <a:t>kâğıdında adayın imzasının olup olmadığını ve cevaplarını kodladığını kontrol eder. </a:t>
            </a:r>
          </a:p>
          <a:p>
            <a:pPr>
              <a:defRPr/>
            </a:pPr>
            <a:endParaRPr lang="tr-TR" b="1" dirty="0" smtClean="0"/>
          </a:p>
          <a:p>
            <a:pPr>
              <a:defRPr/>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304800" y="609601"/>
            <a:ext cx="8610600" cy="5516563"/>
          </a:xfrm>
        </p:spPr>
        <p:txBody>
          <a:bodyPr/>
          <a:lstStyle/>
          <a:p>
            <a:pPr algn="ctr">
              <a:buFontTx/>
              <a:buNone/>
            </a:pPr>
            <a:endParaRPr lang="tr-TR" sz="4400" b="1" dirty="0" smtClean="0">
              <a:solidFill>
                <a:srgbClr val="FF0000"/>
              </a:solidFill>
            </a:endParaRPr>
          </a:p>
          <a:p>
            <a:pPr algn="ctr">
              <a:buFontTx/>
              <a:buNone/>
            </a:pPr>
            <a:r>
              <a:rPr lang="tr-TR" sz="8000" b="1" dirty="0" smtClean="0">
                <a:solidFill>
                  <a:srgbClr val="C00000"/>
                </a:solidFill>
              </a:rPr>
              <a:t>MTSK SINAVI </a:t>
            </a:r>
          </a:p>
          <a:p>
            <a:pPr algn="ctr">
              <a:buFontTx/>
              <a:buNone/>
            </a:pPr>
            <a:r>
              <a:rPr lang="tr-TR" sz="4800" b="1" dirty="0" smtClean="0">
                <a:solidFill>
                  <a:srgbClr val="C00000"/>
                </a:solidFill>
              </a:rPr>
              <a:t>SALON GÖREVLİLERİNCE  </a:t>
            </a:r>
            <a:r>
              <a:rPr lang="tr-TR" sz="4800" b="1" u="sng" dirty="0" smtClean="0">
                <a:solidFill>
                  <a:srgbClr val="C00000"/>
                </a:solidFill>
              </a:rPr>
              <a:t>SINAV BİTTİKTEN SONRA </a:t>
            </a:r>
            <a:r>
              <a:rPr lang="tr-TR" sz="4800" b="1" dirty="0" smtClean="0">
                <a:solidFill>
                  <a:srgbClr val="C00000"/>
                </a:solidFill>
              </a:rPr>
              <a:t>YAPILACAK İŞLEMLER</a:t>
            </a:r>
            <a:endParaRPr lang="tr-TR" sz="4400" b="1" dirty="0" smtClean="0">
              <a:solidFill>
                <a:srgbClr val="C00000"/>
              </a:solidFill>
            </a:endParaRPr>
          </a:p>
        </p:txBody>
      </p:sp>
      <p:sp>
        <p:nvSpPr>
          <p:cNvPr id="3" name="2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3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5" name="4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22437"/>
            <a:ext cx="8229600" cy="4525963"/>
          </a:xfrm>
        </p:spPr>
        <p:txBody>
          <a:bodyPr/>
          <a:lstStyle/>
          <a:p>
            <a:pPr>
              <a:buNone/>
              <a:defRPr/>
            </a:pPr>
            <a:r>
              <a:rPr lang="tr-TR" b="1" dirty="0" smtClean="0">
                <a:solidFill>
                  <a:srgbClr val="C00000"/>
                </a:solidFill>
              </a:rPr>
              <a:t>	</a:t>
            </a:r>
            <a:r>
              <a:rPr lang="tr-TR" b="1" u="sng" dirty="0" smtClean="0">
                <a:solidFill>
                  <a:srgbClr val="C00000"/>
                </a:solidFill>
              </a:rPr>
              <a:t>Sınav süresi bitiminde sınavı durdurur ve adaylardan; </a:t>
            </a:r>
          </a:p>
          <a:p>
            <a:pPr>
              <a:buFontTx/>
              <a:buNone/>
              <a:defRPr/>
            </a:pPr>
            <a:r>
              <a:rPr lang="tr-TR" b="1" dirty="0" smtClean="0"/>
              <a:t>1.Fotoğraflı ve çift mühürlü/kaşeli sınav giriş belgelerini, </a:t>
            </a:r>
          </a:p>
          <a:p>
            <a:pPr>
              <a:buFontTx/>
              <a:buNone/>
              <a:defRPr/>
            </a:pPr>
            <a:r>
              <a:rPr lang="tr-TR" b="1" dirty="0" smtClean="0"/>
              <a:t>2.Cevap kâğıtlarını,</a:t>
            </a:r>
          </a:p>
          <a:p>
            <a:pPr>
              <a:buFontTx/>
              <a:buNone/>
              <a:defRPr/>
            </a:pPr>
            <a:r>
              <a:rPr lang="tr-TR" b="1" dirty="0" smtClean="0"/>
              <a:t>3.Soru kitapçıklarını teslim alır ve salon aday yoklama listesi ile karşılaştırarak eksik olup olmadığını kontrol eder. </a:t>
            </a:r>
          </a:p>
          <a:p>
            <a:pPr>
              <a:defRPr/>
            </a:pPr>
            <a:endParaRPr lang="tr-TR" dirty="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İçerik Yer Tutucusu"/>
          <p:cNvSpPr>
            <a:spLocks noGrp="1"/>
          </p:cNvSpPr>
          <p:nvPr>
            <p:ph idx="1"/>
          </p:nvPr>
        </p:nvSpPr>
        <p:spPr>
          <a:xfrm>
            <a:off x="457200" y="1951037"/>
            <a:ext cx="8305800" cy="4525963"/>
          </a:xfrm>
        </p:spPr>
        <p:txBody>
          <a:bodyPr/>
          <a:lstStyle/>
          <a:p>
            <a:pPr>
              <a:defRPr/>
            </a:pPr>
            <a:r>
              <a:rPr lang="tr-TR" b="1" dirty="0" smtClean="0"/>
              <a:t>Salon aday yoklama listesini, sınav evrakını teslim eden adaya </a:t>
            </a:r>
            <a:r>
              <a:rPr lang="tr-TR" b="1" u="sng" dirty="0" smtClean="0">
                <a:solidFill>
                  <a:srgbClr val="C00000"/>
                </a:solidFill>
              </a:rPr>
              <a:t>silinmeyen kalem ile imzalatır</a:t>
            </a:r>
            <a:r>
              <a:rPr lang="tr-TR" b="1" dirty="0" smtClean="0">
                <a:solidFill>
                  <a:srgbClr val="C00000"/>
                </a:solidFill>
              </a:rPr>
              <a:t>.</a:t>
            </a:r>
            <a:r>
              <a:rPr lang="tr-TR" b="1" dirty="0" smtClean="0">
                <a:solidFill>
                  <a:srgbClr val="FF0000"/>
                </a:solidFill>
              </a:rPr>
              <a:t> </a:t>
            </a:r>
            <a:r>
              <a:rPr lang="tr-TR" b="1" i="1" dirty="0" smtClean="0">
                <a:solidFill>
                  <a:schemeClr val="bg2">
                    <a:lumMod val="50000"/>
                  </a:schemeClr>
                </a:solidFill>
              </a:rPr>
              <a:t>(</a:t>
            </a:r>
            <a:r>
              <a:rPr lang="tr-TR" b="1" i="1" dirty="0" smtClean="0">
                <a:solidFill>
                  <a:schemeClr val="tx2"/>
                </a:solidFill>
              </a:rPr>
              <a:t>Bu işlemi sınav başlamadan ya da sınav sırasında yapmaz</a:t>
            </a:r>
            <a:r>
              <a:rPr lang="tr-TR" b="1" i="1" dirty="0" smtClean="0">
                <a:solidFill>
                  <a:schemeClr val="bg2">
                    <a:lumMod val="50000"/>
                  </a:schemeClr>
                </a:solidFill>
              </a:rPr>
              <a:t>). </a:t>
            </a:r>
          </a:p>
          <a:p>
            <a:pPr>
              <a:defRPr/>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extLst>
      <p:ext uri="{BB962C8B-B14F-4D97-AF65-F5344CB8AC3E}">
        <p14:creationId xmlns="" xmlns:p14="http://schemas.microsoft.com/office/powerpoint/2010/main" val="1403228524"/>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457200" y="914400"/>
            <a:ext cx="8534400" cy="990600"/>
          </a:xfrm>
        </p:spPr>
        <p:txBody>
          <a:bodyPr/>
          <a:lstStyle/>
          <a:p>
            <a:r>
              <a:rPr lang="tr-TR" sz="3600" b="1" dirty="0" smtClean="0">
                <a:solidFill>
                  <a:srgbClr val="AF0101"/>
                </a:solidFill>
              </a:rPr>
              <a:t/>
            </a:r>
            <a:br>
              <a:rPr lang="tr-TR" sz="3600" b="1" dirty="0" smtClean="0">
                <a:solidFill>
                  <a:srgbClr val="AF0101"/>
                </a:solidFill>
              </a:rPr>
            </a:br>
            <a:r>
              <a:rPr lang="tr-TR" sz="3600" b="1" dirty="0" smtClean="0">
                <a:solidFill>
                  <a:srgbClr val="AF0101"/>
                </a:solidFill>
              </a:rPr>
              <a:t/>
            </a:r>
            <a:br>
              <a:rPr lang="tr-TR" sz="3600" b="1" dirty="0" smtClean="0">
                <a:solidFill>
                  <a:srgbClr val="AF0101"/>
                </a:solidFill>
              </a:rPr>
            </a:br>
            <a:r>
              <a:rPr lang="tr-TR" sz="3600" b="1" dirty="0" smtClean="0">
                <a:solidFill>
                  <a:srgbClr val="AF0101"/>
                </a:solidFill>
              </a:rPr>
              <a:t/>
            </a:r>
            <a:br>
              <a:rPr lang="tr-TR" sz="3600" b="1" dirty="0" smtClean="0">
                <a:solidFill>
                  <a:srgbClr val="AF0101"/>
                </a:solidFill>
              </a:rPr>
            </a:br>
            <a:r>
              <a:rPr lang="tr-TR" sz="3600" b="1" u="sng" dirty="0" smtClean="0">
                <a:solidFill>
                  <a:srgbClr val="AF0101"/>
                </a:solidFill>
              </a:rPr>
              <a:t>SALON GÖREVLİLERİNİN DİKKATİNE </a:t>
            </a:r>
            <a:r>
              <a:rPr lang="tr-TR" sz="6600" b="1" dirty="0" smtClean="0">
                <a:solidFill>
                  <a:srgbClr val="AF0101"/>
                </a:solidFill>
              </a:rPr>
              <a:t/>
            </a:r>
            <a:br>
              <a:rPr lang="tr-TR" sz="6600" b="1" dirty="0" smtClean="0">
                <a:solidFill>
                  <a:srgbClr val="AF0101"/>
                </a:solidFill>
              </a:rPr>
            </a:br>
            <a:r>
              <a:rPr lang="tr-TR" sz="8000" b="1" dirty="0" smtClean="0">
                <a:solidFill>
                  <a:srgbClr val="AF0101"/>
                </a:solidFill>
              </a:rPr>
              <a:t/>
            </a:r>
            <a:br>
              <a:rPr lang="tr-TR" sz="8000" b="1" dirty="0" smtClean="0">
                <a:solidFill>
                  <a:srgbClr val="AF0101"/>
                </a:solidFill>
              </a:rPr>
            </a:br>
            <a:endParaRPr lang="tr-TR" dirty="0" smtClean="0">
              <a:solidFill>
                <a:srgbClr val="AF0101"/>
              </a:solidFill>
            </a:endParaRPr>
          </a:p>
        </p:txBody>
      </p:sp>
      <p:sp>
        <p:nvSpPr>
          <p:cNvPr id="4099" name="2 İçerik Yer Tutucusu"/>
          <p:cNvSpPr>
            <a:spLocks noGrp="1"/>
          </p:cNvSpPr>
          <p:nvPr>
            <p:ph idx="1"/>
          </p:nvPr>
        </p:nvSpPr>
        <p:spPr>
          <a:xfrm>
            <a:off x="457200" y="1905000"/>
            <a:ext cx="8382000" cy="4525963"/>
          </a:xfrm>
        </p:spPr>
        <p:txBody>
          <a:bodyPr/>
          <a:lstStyle/>
          <a:p>
            <a:r>
              <a:rPr lang="tr-TR" b="1" dirty="0" smtClean="0"/>
              <a:t>Nüfus cüzdanlarını değiştirmek için nüfus müdürlüklerine başvuru yaparak, nüfus cüzdanları nüfus müdürlüklerince alınan adaylar, nüfus müdürlüklerince kendilerine verilen fotoğraflı ve imzalı veya mühürlü geçici kimlik belgesi/ kimlik kartı talep belgesi ile sınava alınabilecektir. </a:t>
            </a:r>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8" name="7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228600" y="274639"/>
            <a:ext cx="8458200" cy="1143000"/>
          </a:xfrm>
        </p:spPr>
        <p:txBody>
          <a:bodyPr/>
          <a:lstStyle/>
          <a:p>
            <a:r>
              <a:rPr lang="tr-TR" b="1" u="sng" dirty="0" smtClean="0">
                <a:solidFill>
                  <a:srgbClr val="FF0000"/>
                </a:solidFill>
              </a:rPr>
              <a:t>Salon Görevlileri </a:t>
            </a:r>
            <a:br>
              <a:rPr lang="tr-TR" b="1" u="sng" dirty="0" smtClean="0">
                <a:solidFill>
                  <a:srgbClr val="FF0000"/>
                </a:solidFill>
              </a:rPr>
            </a:br>
            <a:r>
              <a:rPr lang="tr-TR" b="1" u="sng" dirty="0" smtClean="0">
                <a:solidFill>
                  <a:srgbClr val="C00000"/>
                </a:solidFill>
              </a:rPr>
              <a:t>SALON </a:t>
            </a:r>
            <a:r>
              <a:rPr lang="tr-TR" b="1" u="sng" dirty="0">
                <a:solidFill>
                  <a:srgbClr val="C00000"/>
                </a:solidFill>
              </a:rPr>
              <a:t>GÖREVLİLERİ</a:t>
            </a:r>
            <a:endParaRPr lang="tr-TR" b="1" u="sng" dirty="0" smtClean="0">
              <a:solidFill>
                <a:srgbClr val="FF0000"/>
              </a:solidFill>
            </a:endParaRPr>
          </a:p>
        </p:txBody>
      </p:sp>
      <p:sp>
        <p:nvSpPr>
          <p:cNvPr id="29699" name="2 İçerik Yer Tutucusu"/>
          <p:cNvSpPr>
            <a:spLocks noGrp="1"/>
          </p:cNvSpPr>
          <p:nvPr>
            <p:ph idx="1"/>
          </p:nvPr>
        </p:nvSpPr>
        <p:spPr>
          <a:xfrm>
            <a:off x="457200" y="1524000"/>
            <a:ext cx="8229600" cy="4876800"/>
          </a:xfrm>
        </p:spPr>
        <p:txBody>
          <a:bodyPr/>
          <a:lstStyle/>
          <a:p>
            <a:pPr>
              <a:buFontTx/>
              <a:buNone/>
            </a:pPr>
            <a:r>
              <a:rPr lang="tr-TR" b="1" dirty="0" smtClean="0">
                <a:solidFill>
                  <a:srgbClr val="FF0000"/>
                </a:solidFill>
              </a:rPr>
              <a:t>   </a:t>
            </a:r>
            <a:r>
              <a:rPr lang="tr-TR" b="1" u="sng" dirty="0" smtClean="0">
                <a:solidFill>
                  <a:srgbClr val="C00000"/>
                </a:solidFill>
              </a:rPr>
              <a:t>Sınav Güvenlik Poşeti İçine; </a:t>
            </a:r>
          </a:p>
          <a:p>
            <a:pPr>
              <a:buFontTx/>
              <a:buNone/>
            </a:pPr>
            <a:r>
              <a:rPr lang="tr-TR" b="1" dirty="0" smtClean="0"/>
              <a:t>1.Sınav esnasında düzenlenen tüm tutanakları, </a:t>
            </a:r>
          </a:p>
          <a:p>
            <a:pPr>
              <a:buFontTx/>
              <a:buNone/>
            </a:pPr>
            <a:r>
              <a:rPr lang="tr-TR" b="1" dirty="0" smtClean="0"/>
              <a:t>2.Cevap kâğıtlarını, </a:t>
            </a:r>
          </a:p>
          <a:p>
            <a:pPr>
              <a:buFontTx/>
              <a:buNone/>
            </a:pPr>
            <a:r>
              <a:rPr lang="tr-TR" b="1" dirty="0" smtClean="0"/>
              <a:t>3.Fotoğraflı ve çift mühürlü/kaşeli sınav giriş belgelerini, </a:t>
            </a:r>
          </a:p>
          <a:p>
            <a:pPr>
              <a:buFontTx/>
              <a:buNone/>
            </a:pPr>
            <a:r>
              <a:rPr lang="tr-TR" b="1" dirty="0" smtClean="0"/>
              <a:t>4.Soru kitapçıklarını, </a:t>
            </a:r>
          </a:p>
          <a:p>
            <a:pPr>
              <a:buFontTx/>
              <a:buNone/>
            </a:pPr>
            <a:r>
              <a:rPr lang="tr-TR" b="1" dirty="0" smtClean="0"/>
              <a:t>5.Salon aday yoklama listesini, </a:t>
            </a:r>
          </a:p>
          <a:p>
            <a:pPr>
              <a:buFontTx/>
              <a:buNone/>
            </a:pPr>
            <a:r>
              <a:rPr lang="tr-TR" b="1" dirty="0" smtClean="0">
                <a:solidFill>
                  <a:srgbClr val="C00000"/>
                </a:solidFill>
              </a:rPr>
              <a:t>   </a:t>
            </a:r>
            <a:r>
              <a:rPr lang="tr-TR" b="1" u="sng" dirty="0" smtClean="0">
                <a:solidFill>
                  <a:srgbClr val="C00000"/>
                </a:solidFill>
              </a:rPr>
              <a:t>yerleştirir.</a:t>
            </a:r>
          </a:p>
          <a:p>
            <a:pPr>
              <a:buFontTx/>
              <a:buNone/>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8600" y="1798637"/>
            <a:ext cx="8686800" cy="4830763"/>
          </a:xfrm>
        </p:spPr>
        <p:txBody>
          <a:bodyPr/>
          <a:lstStyle/>
          <a:p>
            <a:pPr>
              <a:defRPr/>
            </a:pPr>
            <a:r>
              <a:rPr lang="tr-TR" b="1" dirty="0"/>
              <a:t>Sınav Güvenlik Poşetini Bina Sınav Komisyonuna imza karşılığında teslim eder. </a:t>
            </a:r>
          </a:p>
          <a:p>
            <a:pPr>
              <a:defRPr/>
            </a:pPr>
            <a:r>
              <a:rPr lang="tr-TR" b="1" dirty="0" smtClean="0"/>
              <a:t>Sınav güvenlik poşetine konulmayan cevap kâğıtları Genel Müdürlük tarafından işleme alınmayacak ve yasal sorumluluk salon başkanı ve gözetmene ait olacaktır.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28601" y="762001"/>
            <a:ext cx="8762999" cy="1295399"/>
          </a:xfrm>
        </p:spPr>
        <p:txBody>
          <a:bodyPr/>
          <a:lstStyle/>
          <a:p>
            <a:r>
              <a:rPr lang="tr-TR" sz="3600" b="1" u="sng" dirty="0" smtClean="0">
                <a:solidFill>
                  <a:srgbClr val="C00000"/>
                </a:solidFill>
              </a:rPr>
              <a:t>Sınavlardan Yasaklama ve Sorumluluk</a:t>
            </a:r>
          </a:p>
        </p:txBody>
      </p:sp>
      <p:sp>
        <p:nvSpPr>
          <p:cNvPr id="31747" name="2 İçerik Yer Tutucusu"/>
          <p:cNvSpPr>
            <a:spLocks noGrp="1"/>
          </p:cNvSpPr>
          <p:nvPr>
            <p:ph idx="1"/>
          </p:nvPr>
        </p:nvSpPr>
        <p:spPr>
          <a:xfrm>
            <a:off x="152400" y="1981201"/>
            <a:ext cx="8763000" cy="4724399"/>
          </a:xfrm>
        </p:spPr>
        <p:txBody>
          <a:bodyPr/>
          <a:lstStyle/>
          <a:p>
            <a:r>
              <a:rPr lang="tr-TR" sz="3000" b="1" dirty="0" smtClean="0"/>
              <a:t>Genel Müdürlükçe hazırlanan sınav görevlilerinin görevlerini belirtir doküman doğrultunda usul ve esaslara aykırı hareket ettiği belirlenen salon görevlileri ile güvenlik talimatına uygun hareket etmeyen sınav evrakı nakil/koruma görevlileri ve bu Yönergede belirtilen </a:t>
            </a:r>
            <a:r>
              <a:rPr lang="tr-TR" sz="3000" b="1" u="sng" dirty="0" smtClean="0">
                <a:solidFill>
                  <a:srgbClr val="C00000"/>
                </a:solidFill>
              </a:rPr>
              <a:t>görevlerini yerine getirmeyen tüm görevliler hakkında</a:t>
            </a:r>
            <a:r>
              <a:rPr lang="tr-TR" sz="3000" b="1" dirty="0" smtClean="0">
                <a:solidFill>
                  <a:srgbClr val="C00000"/>
                </a:solidFill>
              </a:rPr>
              <a:t> </a:t>
            </a:r>
            <a:r>
              <a:rPr lang="tr-TR" sz="3000" b="1" dirty="0" smtClean="0"/>
              <a:t>ilgili disiplin yönetmeliğine göre işlem yapılır.</a:t>
            </a:r>
          </a:p>
          <a:p>
            <a:pPr>
              <a:buNone/>
            </a:pPr>
            <a:endParaRPr lang="tr-TR" sz="3000"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28600" y="1112837"/>
            <a:ext cx="8610600" cy="1477963"/>
          </a:xfrm>
        </p:spPr>
        <p:txBody>
          <a:bodyPr/>
          <a:lstStyle/>
          <a:p>
            <a:r>
              <a:rPr lang="tr-TR" sz="3600" b="1" u="sng" dirty="0" smtClean="0">
                <a:solidFill>
                  <a:srgbClr val="C00000"/>
                </a:solidFill>
              </a:rPr>
              <a:t>Sınavlardan Yasaklama ve Sorumluluk</a:t>
            </a:r>
          </a:p>
        </p:txBody>
      </p:sp>
      <p:sp>
        <p:nvSpPr>
          <p:cNvPr id="31747" name="2 İçerik Yer Tutucusu"/>
          <p:cNvSpPr>
            <a:spLocks noGrp="1"/>
          </p:cNvSpPr>
          <p:nvPr>
            <p:ph idx="1"/>
          </p:nvPr>
        </p:nvSpPr>
        <p:spPr>
          <a:xfrm>
            <a:off x="1" y="2103437"/>
            <a:ext cx="9114204" cy="4602163"/>
          </a:xfrm>
        </p:spPr>
        <p:txBody>
          <a:bodyPr/>
          <a:lstStyle/>
          <a:p>
            <a:pPr>
              <a:buNone/>
            </a:pPr>
            <a:endParaRPr lang="tr-TR" b="1" dirty="0" smtClean="0"/>
          </a:p>
          <a:p>
            <a:r>
              <a:rPr lang="tr-TR" b="1" dirty="0" smtClean="0"/>
              <a:t>Bu görevlilere </a:t>
            </a:r>
            <a:r>
              <a:rPr lang="tr-TR" b="1" u="sng" dirty="0" smtClean="0">
                <a:solidFill>
                  <a:srgbClr val="C00000"/>
                </a:solidFill>
              </a:rPr>
              <a:t>1 (bir) yıl süreyle</a:t>
            </a:r>
            <a:r>
              <a:rPr lang="tr-TR" b="1" dirty="0" smtClean="0">
                <a:solidFill>
                  <a:srgbClr val="C00000"/>
                </a:solidFill>
              </a:rPr>
              <a:t>, </a:t>
            </a:r>
            <a:r>
              <a:rPr lang="tr-TR" b="1" u="sng" dirty="0" smtClean="0">
                <a:solidFill>
                  <a:srgbClr val="C00000"/>
                </a:solidFill>
              </a:rPr>
              <a:t>tekrarı hâlinde </a:t>
            </a:r>
            <a:r>
              <a:rPr lang="tr-TR" b="1" dirty="0" smtClean="0"/>
              <a:t>Bakanlığın yaptığı sınavlarda </a:t>
            </a:r>
            <a:r>
              <a:rPr lang="tr-TR" b="1" u="sng" dirty="0" smtClean="0">
                <a:solidFill>
                  <a:srgbClr val="C00000"/>
                </a:solidFill>
              </a:rPr>
              <a:t>5 (beş) yıl</a:t>
            </a:r>
            <a:r>
              <a:rPr lang="tr-TR" b="1" dirty="0" smtClean="0">
                <a:solidFill>
                  <a:srgbClr val="C00000"/>
                </a:solidFill>
              </a:rPr>
              <a:t> </a:t>
            </a:r>
            <a:r>
              <a:rPr lang="tr-TR" b="1" dirty="0" smtClean="0"/>
              <a:t>süreyle sınav görevi verilmez.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İçerik Yer Tutucusu"/>
          <p:cNvSpPr>
            <a:spLocks noGrp="1"/>
          </p:cNvSpPr>
          <p:nvPr>
            <p:ph idx="1"/>
          </p:nvPr>
        </p:nvSpPr>
        <p:spPr>
          <a:xfrm>
            <a:off x="228601" y="1951037"/>
            <a:ext cx="8885604" cy="4373563"/>
          </a:xfrm>
        </p:spPr>
        <p:txBody>
          <a:bodyPr/>
          <a:lstStyle/>
          <a:p>
            <a:pPr>
              <a:buNone/>
            </a:pPr>
            <a:r>
              <a:rPr lang="tr-TR" sz="2800" b="1" dirty="0" smtClean="0">
                <a:solidFill>
                  <a:srgbClr val="C00000"/>
                </a:solidFill>
              </a:rPr>
              <a:t>   </a:t>
            </a:r>
            <a:r>
              <a:rPr lang="tr-TR" b="1" u="sng" dirty="0" smtClean="0">
                <a:solidFill>
                  <a:srgbClr val="C00000"/>
                </a:solidFill>
              </a:rPr>
              <a:t>Ayrıca; </a:t>
            </a:r>
          </a:p>
          <a:p>
            <a:endParaRPr lang="tr-TR" sz="2000" b="1" dirty="0" smtClean="0">
              <a:solidFill>
                <a:srgbClr val="FF0000"/>
              </a:solidFill>
            </a:endParaRPr>
          </a:p>
          <a:p>
            <a:r>
              <a:rPr lang="tr-TR" sz="2800" b="1" dirty="0" smtClean="0"/>
              <a:t>Adaya ait geçerli kimlik ve fotoğraflı-çift mühürlü sınav giriş belgesinin, sınav süresince adayın masası üzerinde bulundurulmasını sağlar. </a:t>
            </a:r>
          </a:p>
          <a:p>
            <a:r>
              <a:rPr lang="tr-TR" sz="2800" b="1" dirty="0" smtClean="0"/>
              <a:t>Salonda soru kitapçığı, gazete, kitap vs. dokümanları okumaz. </a:t>
            </a:r>
          </a:p>
          <a:p>
            <a:endParaRPr lang="tr-TR" sz="2800" b="1" dirty="0" smtClean="0"/>
          </a:p>
          <a:p>
            <a:pPr>
              <a:buFontTx/>
              <a:buNone/>
            </a:pPr>
            <a:r>
              <a:rPr lang="tr-TR" sz="2800" dirty="0" smtClean="0"/>
              <a:t>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906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İçerik Yer Tutucusu"/>
          <p:cNvSpPr>
            <a:spLocks noGrp="1"/>
          </p:cNvSpPr>
          <p:nvPr>
            <p:ph idx="1"/>
          </p:nvPr>
        </p:nvSpPr>
        <p:spPr>
          <a:xfrm>
            <a:off x="304800" y="2332037"/>
            <a:ext cx="8610600" cy="3535363"/>
          </a:xfrm>
        </p:spPr>
        <p:txBody>
          <a:bodyPr/>
          <a:lstStyle/>
          <a:p>
            <a:r>
              <a:rPr lang="tr-TR" b="1" dirty="0" smtClean="0"/>
              <a:t>Yüksek sesle konuşmaz ve gürültü çıkaran ayakkabılarla salonda dikkat dağıtacak şekilde dolaşmaz</a:t>
            </a:r>
          </a:p>
          <a:p>
            <a:r>
              <a:rPr lang="tr-TR" b="1" dirty="0" smtClean="0"/>
              <a:t>Sınav süresince salonu terk etmez. </a:t>
            </a:r>
          </a:p>
          <a:p>
            <a:r>
              <a:rPr lang="tr-TR" b="1" dirty="0" smtClean="0"/>
              <a:t>Çay, kahve vs. içmez. </a:t>
            </a:r>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1143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İçerik Yer Tutucusu"/>
          <p:cNvSpPr>
            <a:spLocks noGrp="1"/>
          </p:cNvSpPr>
          <p:nvPr>
            <p:ph idx="1"/>
          </p:nvPr>
        </p:nvSpPr>
        <p:spPr>
          <a:xfrm>
            <a:off x="457200" y="2179637"/>
            <a:ext cx="8229600" cy="3382963"/>
          </a:xfrm>
        </p:spPr>
        <p:txBody>
          <a:bodyPr/>
          <a:lstStyle/>
          <a:p>
            <a:r>
              <a:rPr lang="tr-TR" b="1" dirty="0" smtClean="0"/>
              <a:t>Adaylarla sınav başladıktan sonra ve sınav süresince konuşmaz.</a:t>
            </a:r>
          </a:p>
          <a:p>
            <a:r>
              <a:rPr lang="tr-TR" b="1" dirty="0" smtClean="0"/>
              <a:t>Adayın başında uzun süre beklemez. </a:t>
            </a:r>
          </a:p>
          <a:p>
            <a:r>
              <a:rPr lang="tr-TR" b="1" dirty="0" smtClean="0"/>
              <a:t>Adaylara ait sınav evrakını dikkat çekici bir şekilde incelemez. </a:t>
            </a:r>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906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533400" y="685800"/>
            <a:ext cx="8229600" cy="1143000"/>
          </a:xfrm>
        </p:spPr>
        <p:txBody>
          <a:bodyPr/>
          <a:lstStyle/>
          <a:p>
            <a:r>
              <a:rPr lang="tr-TR" b="1" u="sng" dirty="0" smtClean="0">
                <a:solidFill>
                  <a:srgbClr val="C00000"/>
                </a:solidFill>
              </a:rPr>
              <a:t>Sayın </a:t>
            </a:r>
            <a:r>
              <a:rPr lang="tr-TR" b="1" u="sng" dirty="0" smtClean="0">
                <a:solidFill>
                  <a:srgbClr val="C00000"/>
                </a:solidFill>
              </a:rPr>
              <a:t>Görevli:</a:t>
            </a:r>
            <a:endParaRPr lang="tr-TR" b="1" u="sng" dirty="0" smtClean="0">
              <a:solidFill>
                <a:srgbClr val="C00000"/>
              </a:solidFill>
            </a:endParaRPr>
          </a:p>
        </p:txBody>
      </p:sp>
      <p:sp>
        <p:nvSpPr>
          <p:cNvPr id="35843" name="2 İçerik Yer Tutucusu"/>
          <p:cNvSpPr>
            <a:spLocks noGrp="1"/>
          </p:cNvSpPr>
          <p:nvPr>
            <p:ph idx="1"/>
          </p:nvPr>
        </p:nvSpPr>
        <p:spPr>
          <a:xfrm>
            <a:off x="457200" y="1722437"/>
            <a:ext cx="8229600" cy="4525963"/>
          </a:xfrm>
        </p:spPr>
        <p:txBody>
          <a:bodyPr/>
          <a:lstStyle/>
          <a:p>
            <a:pPr algn="just"/>
            <a:r>
              <a:rPr lang="tr-TR" sz="2800" b="1" u="sng" dirty="0" smtClean="0">
                <a:solidFill>
                  <a:srgbClr val="C00000"/>
                </a:solidFill>
              </a:rPr>
              <a:t>Sınavın sağlıklı yürütülmesi konusunda en büyük yardımcımız sizlersiniz</a:t>
            </a:r>
            <a:r>
              <a:rPr lang="tr-TR" sz="2800" b="1" dirty="0" smtClean="0">
                <a:solidFill>
                  <a:srgbClr val="C00000"/>
                </a:solidFill>
              </a:rPr>
              <a:t>. </a:t>
            </a:r>
            <a:r>
              <a:rPr lang="tr-TR" sz="2800" b="1" dirty="0" smtClean="0"/>
              <a:t>Görevli olduğunuz salonda sınavın Bakanlığımız Merkezi Sistem Sınav Yönergesi hükümlerine uygun olarak uygulanmasında ve sınav evrakından sizler sorumlusunuz.</a:t>
            </a:r>
            <a:endParaRPr lang="tr-TR" sz="2800" dirty="0" smtClean="0"/>
          </a:p>
          <a:p>
            <a:pPr algn="just"/>
            <a:r>
              <a:rPr lang="tr-TR" sz="2800" dirty="0" smtClean="0"/>
              <a:t> </a:t>
            </a:r>
            <a:r>
              <a:rPr lang="tr-TR" sz="2800" b="1" dirty="0" smtClean="0"/>
              <a:t>İdari ve hukuki olarak Bakanlığımız tarafından muhatap siz kabul edileceksiniz.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a:xfrm>
            <a:off x="457200" y="914400"/>
            <a:ext cx="8534400" cy="2514600"/>
          </a:xfrm>
        </p:spPr>
        <p:txBody>
          <a:bodyPr/>
          <a:lstStyle/>
          <a:p>
            <a:r>
              <a:rPr lang="tr-TR" b="1" u="sng" dirty="0" smtClean="0">
                <a:solidFill>
                  <a:srgbClr val="C00000"/>
                </a:solidFill>
              </a:rPr>
              <a:t>SINAV GÜVENLİK POŞETİNİN AÇILMASI VE KAPATILMASI</a:t>
            </a:r>
          </a:p>
        </p:txBody>
      </p:sp>
      <p:pic>
        <p:nvPicPr>
          <p:cNvPr id="3" name="Resim 2"/>
          <p:cNvPicPr>
            <a:picLocks noChangeAspect="1"/>
          </p:cNvPicPr>
          <p:nvPr/>
        </p:nvPicPr>
        <p:blipFill>
          <a:blip r:embed="rId3" cstate="print"/>
          <a:stretch>
            <a:fillRect/>
          </a:stretch>
        </p:blipFill>
        <p:spPr>
          <a:xfrm rot="5400000">
            <a:off x="1575547" y="3301253"/>
            <a:ext cx="3325906" cy="3276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4"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1" descr="C:\Users\İSTMEM\AppData\Local\Microsoft\Windows\Temporary Internet Files\Content.IE5\H2U071VJ\dikkat[1].png"/>
          <p:cNvPicPr>
            <a:picLocks noChangeAspect="1" noChangeArrowheads="1"/>
          </p:cNvPicPr>
          <p:nvPr/>
        </p:nvPicPr>
        <p:blipFill>
          <a:blip r:embed="rId5" cstate="print"/>
          <a:srcRect/>
          <a:stretch>
            <a:fillRect/>
          </a:stretch>
        </p:blipFill>
        <p:spPr bwMode="auto">
          <a:xfrm>
            <a:off x="5562600" y="2958352"/>
            <a:ext cx="3429000" cy="306144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533400" y="914400"/>
            <a:ext cx="8153400" cy="1219200"/>
          </a:xfrm>
        </p:spPr>
        <p:txBody>
          <a:bodyPr/>
          <a:lstStyle/>
          <a:p>
            <a:r>
              <a:rPr lang="tr-TR" dirty="0" smtClean="0"/>
              <a:t/>
            </a:r>
            <a:br>
              <a:rPr lang="tr-TR" dirty="0" smtClean="0"/>
            </a:br>
            <a:r>
              <a:rPr lang="tr-TR" b="1" dirty="0" smtClean="0"/>
              <a:t> Sınav Güvenlik Poşetini </a:t>
            </a:r>
            <a:r>
              <a:rPr lang="tr-TR" b="1" u="sng" dirty="0" smtClean="0">
                <a:solidFill>
                  <a:srgbClr val="C00000"/>
                </a:solidFill>
              </a:rPr>
              <a:t>kapalı</a:t>
            </a:r>
            <a:r>
              <a:rPr lang="tr-TR" b="1" dirty="0" smtClean="0">
                <a:solidFill>
                  <a:srgbClr val="C00000"/>
                </a:solidFill>
              </a:rPr>
              <a:t> </a:t>
            </a:r>
            <a:r>
              <a:rPr lang="tr-TR" b="1" dirty="0" smtClean="0"/>
              <a:t>olarak teslim alınız. </a:t>
            </a:r>
            <a:r>
              <a:rPr lang="tr-TR" dirty="0" smtClean="0"/>
              <a:t/>
            </a:r>
            <a:br>
              <a:rPr lang="tr-TR" dirty="0" smtClean="0"/>
            </a:br>
            <a:endParaRPr lang="tr-TR" dirty="0" smtClean="0"/>
          </a:p>
        </p:txBody>
      </p:sp>
      <p:pic>
        <p:nvPicPr>
          <p:cNvPr id="37891" name="Picture 2"/>
          <p:cNvPicPr>
            <a:picLocks noGrp="1" noChangeAspect="1" noChangeArrowheads="1"/>
          </p:cNvPicPr>
          <p:nvPr>
            <p:ph idx="1"/>
          </p:nvPr>
        </p:nvPicPr>
        <p:blipFill>
          <a:blip r:embed="rId2" cstate="print"/>
          <a:srcRect/>
          <a:stretch>
            <a:fillRect/>
          </a:stretch>
        </p:blipFill>
        <p:spPr>
          <a:xfrm>
            <a:off x="1143000" y="2209800"/>
            <a:ext cx="7162800" cy="4450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13314"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a:off x="3810000" y="2514600"/>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a:xfrm>
            <a:off x="0" y="565666"/>
            <a:ext cx="9144000" cy="5682734"/>
          </a:xfrm>
        </p:spPr>
        <p:txBody>
          <a:bodyPr/>
          <a:lstStyle/>
          <a:p>
            <a:pPr algn="ctr">
              <a:buNone/>
            </a:pPr>
            <a:endParaRPr lang="tr-TR" sz="4400" b="1" dirty="0" smtClean="0">
              <a:solidFill>
                <a:srgbClr val="AF0101"/>
              </a:solidFill>
            </a:endParaRPr>
          </a:p>
          <a:p>
            <a:pPr algn="ctr">
              <a:buFontTx/>
              <a:buNone/>
            </a:pPr>
            <a:r>
              <a:rPr lang="tr-TR" sz="8000" b="1" dirty="0" smtClean="0">
                <a:solidFill>
                  <a:srgbClr val="AF0101"/>
                </a:solidFill>
              </a:rPr>
              <a:t>MTSK SINAVI</a:t>
            </a:r>
          </a:p>
          <a:p>
            <a:pPr algn="ctr">
              <a:buFontTx/>
              <a:buNone/>
            </a:pPr>
            <a:r>
              <a:rPr lang="tr-TR" sz="4800" b="1" dirty="0" smtClean="0">
                <a:solidFill>
                  <a:srgbClr val="AF0101"/>
                </a:solidFill>
              </a:rPr>
              <a:t>SALON GÖREVLİLERİNCE  </a:t>
            </a:r>
            <a:r>
              <a:rPr lang="tr-TR" sz="4800" b="1" u="sng" dirty="0" smtClean="0">
                <a:solidFill>
                  <a:srgbClr val="C00000"/>
                </a:solidFill>
              </a:rPr>
              <a:t>SINAV BAŞLAMADAN ÖNCE</a:t>
            </a:r>
            <a:endParaRPr lang="tr-TR" sz="4800" b="1" dirty="0">
              <a:solidFill>
                <a:srgbClr val="C00000"/>
              </a:solidFill>
            </a:endParaRPr>
          </a:p>
          <a:p>
            <a:pPr algn="ctr">
              <a:buFontTx/>
              <a:buNone/>
            </a:pPr>
            <a:r>
              <a:rPr lang="tr-TR" sz="4800" b="1" dirty="0" smtClean="0">
                <a:solidFill>
                  <a:srgbClr val="AF0101"/>
                </a:solidFill>
              </a:rPr>
              <a:t>YAPILACAK İŞLEMLER</a:t>
            </a:r>
            <a:endParaRPr lang="tr-TR" sz="4400" b="1" dirty="0" smtClean="0">
              <a:solidFill>
                <a:srgbClr val="AF0101"/>
              </a:solidFill>
            </a:endParaRPr>
          </a:p>
        </p:txBody>
      </p:sp>
      <p:sp>
        <p:nvSpPr>
          <p:cNvPr id="3" name="2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3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5" name="4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0" y="1066800"/>
            <a:ext cx="9144000" cy="1143000"/>
          </a:xfrm>
        </p:spPr>
        <p:txBody>
          <a:bodyPr/>
          <a:lstStyle/>
          <a:p>
            <a:r>
              <a:rPr lang="tr-TR" sz="4000" b="1" u="sng" dirty="0" smtClean="0">
                <a:solidFill>
                  <a:srgbClr val="C00000"/>
                </a:solidFill>
              </a:rPr>
              <a:t>Sınav Güvenlik Poşetini Açarken; </a:t>
            </a:r>
            <a:r>
              <a:rPr lang="tr-TR" b="1" dirty="0" smtClean="0"/>
              <a:t>resimdeki gibi ayırarak açınız.</a:t>
            </a:r>
            <a:endParaRPr lang="tr-TR" dirty="0" smtClean="0"/>
          </a:p>
        </p:txBody>
      </p:sp>
      <p:pic>
        <p:nvPicPr>
          <p:cNvPr id="38915" name="Picture 2"/>
          <p:cNvPicPr>
            <a:picLocks noGrp="1" noChangeAspect="1" noChangeArrowheads="1"/>
          </p:cNvPicPr>
          <p:nvPr>
            <p:ph idx="1"/>
          </p:nvPr>
        </p:nvPicPr>
        <p:blipFill>
          <a:blip r:embed="rId2" cstate="print"/>
          <a:srcRect b="3389"/>
          <a:stretch>
            <a:fillRect/>
          </a:stretch>
        </p:blipFill>
        <p:spPr>
          <a:xfrm>
            <a:off x="1066800" y="2514600"/>
            <a:ext cx="7543800" cy="4344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7"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17078734">
            <a:off x="3489380" y="2048705"/>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152400" y="990600"/>
            <a:ext cx="8991600" cy="1143000"/>
          </a:xfrm>
        </p:spPr>
        <p:txBody>
          <a:bodyPr/>
          <a:lstStyle/>
          <a:p>
            <a:r>
              <a:rPr lang="tr-TR" sz="4000" b="1" u="sng" dirty="0" smtClean="0">
                <a:solidFill>
                  <a:srgbClr val="C00000"/>
                </a:solidFill>
              </a:rPr>
              <a:t>Sınav Güvenlik Poşetini Açarken;</a:t>
            </a:r>
            <a:r>
              <a:rPr lang="tr-TR" sz="4000" dirty="0" smtClean="0">
                <a:solidFill>
                  <a:srgbClr val="C00000"/>
                </a:solidFill>
              </a:rPr>
              <a:t> </a:t>
            </a:r>
            <a:r>
              <a:rPr lang="tr-TR" sz="4000" b="1" dirty="0" smtClean="0"/>
              <a:t>dikkatlice açınız.</a:t>
            </a:r>
          </a:p>
        </p:txBody>
      </p:sp>
      <p:pic>
        <p:nvPicPr>
          <p:cNvPr id="39940" name="Picture 2"/>
          <p:cNvPicPr>
            <a:picLocks noChangeAspect="1" noChangeArrowheads="1"/>
          </p:cNvPicPr>
          <p:nvPr/>
        </p:nvPicPr>
        <p:blipFill>
          <a:blip r:embed="rId2" cstate="print"/>
          <a:srcRect/>
          <a:stretch>
            <a:fillRect/>
          </a:stretch>
        </p:blipFill>
        <p:spPr bwMode="auto">
          <a:xfrm>
            <a:off x="457200" y="2209800"/>
            <a:ext cx="83058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6597832">
            <a:off x="598791" y="2662834"/>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0" y="944561"/>
            <a:ext cx="9144000" cy="1189039"/>
          </a:xfrm>
        </p:spPr>
        <p:txBody>
          <a:bodyPr/>
          <a:lstStyle/>
          <a:p>
            <a:r>
              <a:rPr lang="tr-TR" sz="4000" b="1" u="sng" dirty="0" smtClean="0">
                <a:solidFill>
                  <a:srgbClr val="C00000"/>
                </a:solidFill>
              </a:rPr>
              <a:t>Sınav Güvenlik Poşetini Açarken; </a:t>
            </a:r>
            <a:r>
              <a:rPr lang="tr-TR" sz="4000" b="1" dirty="0" smtClean="0"/>
              <a:t>resimdeki </a:t>
            </a:r>
            <a:r>
              <a:rPr lang="pt-BR" sz="4000" b="1" dirty="0" smtClean="0"/>
              <a:t>gibi tamamen açınız.</a:t>
            </a:r>
            <a:endParaRPr lang="tr-TR" sz="4000" b="1" dirty="0" smtClean="0"/>
          </a:p>
        </p:txBody>
      </p:sp>
      <p:pic>
        <p:nvPicPr>
          <p:cNvPr id="40964" name="Picture 2"/>
          <p:cNvPicPr>
            <a:picLocks noChangeAspect="1" noChangeArrowheads="1"/>
          </p:cNvPicPr>
          <p:nvPr/>
        </p:nvPicPr>
        <p:blipFill>
          <a:blip r:embed="rId2" cstate="print"/>
          <a:srcRect t="4918"/>
          <a:stretch>
            <a:fillRect/>
          </a:stretch>
        </p:blipFill>
        <p:spPr bwMode="auto">
          <a:xfrm>
            <a:off x="381000" y="2286000"/>
            <a:ext cx="83058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4097925">
            <a:off x="132269" y="3719610"/>
            <a:ext cx="2438403" cy="243078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0" y="838200"/>
            <a:ext cx="9144000" cy="1600200"/>
          </a:xfrm>
        </p:spPr>
        <p:txBody>
          <a:bodyPr/>
          <a:lstStyle/>
          <a:p>
            <a:r>
              <a:rPr lang="tr-TR" sz="3200" b="1" u="sng" dirty="0" smtClean="0">
                <a:solidFill>
                  <a:srgbClr val="C00000"/>
                </a:solidFill>
              </a:rPr>
              <a:t>Sınav Güvenlik Poşetini Kapatırken;</a:t>
            </a:r>
            <a:r>
              <a:rPr lang="tr-TR" sz="3200" dirty="0" smtClean="0">
                <a:solidFill>
                  <a:srgbClr val="C00000"/>
                </a:solidFill>
              </a:rPr>
              <a:t> </a:t>
            </a:r>
            <a:r>
              <a:rPr lang="tr-TR" sz="2800" b="1" dirty="0" smtClean="0"/>
              <a:t>resimdeki </a:t>
            </a:r>
            <a:r>
              <a:rPr lang="tr-TR" sz="2800" b="1" u="sng" dirty="0" smtClean="0">
                <a:solidFill>
                  <a:srgbClr val="FF0000"/>
                </a:solidFill>
              </a:rPr>
              <a:t/>
            </a:r>
            <a:br>
              <a:rPr lang="tr-TR" sz="2800" b="1" u="sng" dirty="0" smtClean="0">
                <a:solidFill>
                  <a:srgbClr val="FF0000"/>
                </a:solidFill>
              </a:rPr>
            </a:br>
            <a:r>
              <a:rPr lang="tr-TR" sz="2800" b="1" dirty="0" smtClean="0"/>
              <a:t> gibi mavi renkli kısmı ucundan tutarak kaldırınız  ve altında yer alan yapışkanlı alanı ortaya çıkarınız.</a:t>
            </a:r>
          </a:p>
        </p:txBody>
      </p:sp>
      <p:pic>
        <p:nvPicPr>
          <p:cNvPr id="41988" name="Picture 2"/>
          <p:cNvPicPr>
            <a:picLocks noChangeAspect="1" noChangeArrowheads="1"/>
          </p:cNvPicPr>
          <p:nvPr/>
        </p:nvPicPr>
        <p:blipFill>
          <a:blip r:embed="rId2" cstate="print"/>
          <a:srcRect/>
          <a:stretch>
            <a:fillRect/>
          </a:stretch>
        </p:blipFill>
        <p:spPr bwMode="auto">
          <a:xfrm>
            <a:off x="762000" y="2362200"/>
            <a:ext cx="7696200" cy="4320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a:off x="2057400" y="3886200"/>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228600" y="1066800"/>
            <a:ext cx="8915400" cy="1096963"/>
          </a:xfrm>
        </p:spPr>
        <p:txBody>
          <a:bodyPr/>
          <a:lstStyle/>
          <a:p>
            <a:r>
              <a:rPr lang="tr-TR" sz="3200" b="1" u="sng" dirty="0" smtClean="0">
                <a:solidFill>
                  <a:srgbClr val="C00000"/>
                </a:solidFill>
              </a:rPr>
              <a:t>Sınav Güvenlik Poşetini Kapatırken; </a:t>
            </a:r>
            <a:r>
              <a:rPr lang="tr-TR" sz="3000" b="1" dirty="0" smtClean="0">
                <a:solidFill>
                  <a:schemeClr val="tx1"/>
                </a:solidFill>
              </a:rPr>
              <a:t>resimdeki</a:t>
            </a:r>
            <a:r>
              <a:rPr lang="tr-TR" sz="3000" b="1" dirty="0" smtClean="0">
                <a:solidFill>
                  <a:srgbClr val="FF0000"/>
                </a:solidFill>
              </a:rPr>
              <a:t> </a:t>
            </a:r>
            <a:r>
              <a:rPr lang="tr-TR" sz="3000" b="1" dirty="0" smtClean="0"/>
              <a:t>gibi üst kısmından tutarak yapışkanlı alana yapıştırınız. </a:t>
            </a:r>
          </a:p>
        </p:txBody>
      </p:sp>
      <p:pic>
        <p:nvPicPr>
          <p:cNvPr id="43012" name="Picture 2"/>
          <p:cNvPicPr>
            <a:picLocks noChangeAspect="1" noChangeArrowheads="1"/>
          </p:cNvPicPr>
          <p:nvPr/>
        </p:nvPicPr>
        <p:blipFill>
          <a:blip r:embed="rId2" cstate="print"/>
          <a:srcRect/>
          <a:stretch>
            <a:fillRect/>
          </a:stretch>
        </p:blipFill>
        <p:spPr bwMode="auto">
          <a:xfrm>
            <a:off x="990600" y="2374084"/>
            <a:ext cx="7391400" cy="440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4501735">
            <a:off x="1361158" y="3905420"/>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457200" y="990600"/>
            <a:ext cx="8229600" cy="1143000"/>
          </a:xfrm>
        </p:spPr>
        <p:txBody>
          <a:bodyPr/>
          <a:lstStyle/>
          <a:p>
            <a:r>
              <a:rPr lang="tr-TR" b="1" dirty="0" smtClean="0"/>
              <a:t>Resimde görülen </a:t>
            </a:r>
            <a:r>
              <a:rPr lang="tr-TR" b="1" u="sng" dirty="0" smtClean="0">
                <a:solidFill>
                  <a:srgbClr val="C00000"/>
                </a:solidFill>
              </a:rPr>
              <a:t>Kırmızı</a:t>
            </a:r>
            <a:r>
              <a:rPr lang="tr-TR" b="1" u="sng" dirty="0" smtClean="0">
                <a:solidFill>
                  <a:srgbClr val="FF0000"/>
                </a:solidFill>
              </a:rPr>
              <a:t> </a:t>
            </a:r>
            <a:r>
              <a:rPr lang="tr-TR" b="1" u="sng" dirty="0" smtClean="0">
                <a:solidFill>
                  <a:srgbClr val="C00000"/>
                </a:solidFill>
              </a:rPr>
              <a:t>şeride</a:t>
            </a:r>
            <a:r>
              <a:rPr lang="tr-TR" b="1" dirty="0" smtClean="0">
                <a:solidFill>
                  <a:srgbClr val="FF0000"/>
                </a:solidFill>
              </a:rPr>
              <a:t> </a:t>
            </a:r>
            <a:r>
              <a:rPr lang="tr-TR" b="1" dirty="0" smtClean="0"/>
              <a:t>dokunmayınız.</a:t>
            </a:r>
          </a:p>
        </p:txBody>
      </p:sp>
      <p:pic>
        <p:nvPicPr>
          <p:cNvPr id="44036" name="Picture 2"/>
          <p:cNvPicPr>
            <a:picLocks noChangeAspect="1" noChangeArrowheads="1"/>
          </p:cNvPicPr>
          <p:nvPr/>
        </p:nvPicPr>
        <p:blipFill>
          <a:blip r:embed="rId2" cstate="print"/>
          <a:srcRect/>
          <a:stretch>
            <a:fillRect/>
          </a:stretch>
        </p:blipFill>
        <p:spPr bwMode="auto">
          <a:xfrm>
            <a:off x="990600" y="2286000"/>
            <a:ext cx="7315200" cy="4471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20046460">
            <a:off x="4712566" y="3759277"/>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304800" y="1066800"/>
            <a:ext cx="8839200" cy="1295400"/>
          </a:xfrm>
        </p:spPr>
        <p:txBody>
          <a:bodyPr/>
          <a:lstStyle/>
          <a:p>
            <a:r>
              <a:rPr lang="tr-TR" sz="3200" b="1" u="sng" dirty="0" smtClean="0">
                <a:solidFill>
                  <a:srgbClr val="C00000"/>
                </a:solidFill>
              </a:rPr>
              <a:t>Sınav Güvenlik Poşetini</a:t>
            </a:r>
            <a:r>
              <a:rPr lang="tr-TR" sz="3200" b="1" dirty="0" smtClean="0">
                <a:solidFill>
                  <a:srgbClr val="C00000"/>
                </a:solidFill>
              </a:rPr>
              <a:t>; </a:t>
            </a:r>
            <a:r>
              <a:rPr lang="tr-TR" sz="3200" b="1" dirty="0" smtClean="0"/>
              <a:t>resimdeki gibi ağzı </a:t>
            </a:r>
            <a:br>
              <a:rPr lang="tr-TR" sz="3200" b="1" dirty="0" smtClean="0"/>
            </a:br>
            <a:r>
              <a:rPr lang="nn-NO" sz="3200" b="1" dirty="0" smtClean="0"/>
              <a:t>kapalı olarak bina sınav komisyonuna teslim ediniz.</a:t>
            </a:r>
            <a:endParaRPr lang="tr-TR" sz="3200" b="1" dirty="0" smtClean="0"/>
          </a:p>
        </p:txBody>
      </p:sp>
      <p:pic>
        <p:nvPicPr>
          <p:cNvPr id="45060" name="Picture 2"/>
          <p:cNvPicPr>
            <a:picLocks noChangeAspect="1" noChangeArrowheads="1"/>
          </p:cNvPicPr>
          <p:nvPr/>
        </p:nvPicPr>
        <p:blipFill>
          <a:blip r:embed="rId3" cstate="print"/>
          <a:srcRect/>
          <a:stretch>
            <a:fillRect/>
          </a:stretch>
        </p:blipFill>
        <p:spPr bwMode="auto">
          <a:xfrm>
            <a:off x="990600" y="2417805"/>
            <a:ext cx="7211291" cy="4287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4"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5" cstate="print"/>
          <a:srcRect/>
          <a:stretch>
            <a:fillRect/>
          </a:stretch>
        </p:blipFill>
        <p:spPr bwMode="auto">
          <a:xfrm rot="4501735">
            <a:off x="11434" y="3903421"/>
            <a:ext cx="2168641" cy="216186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8610600" y="533400"/>
            <a:ext cx="228600" cy="228600"/>
          </a:xfrm>
          <a:prstGeom prst="rect">
            <a:avLst/>
          </a:prstGeom>
          <a:gradFill rotWithShape="1">
            <a:gsLst>
              <a:gs pos="0">
                <a:schemeClr val="tx1"/>
              </a:gs>
              <a:gs pos="100000">
                <a:srgbClr val="767676"/>
              </a:gs>
            </a:gsLst>
            <a:path path="shape">
              <a:fillToRect l="50000" t="50000" r="50000" b="50000"/>
            </a:path>
          </a:gradFill>
          <a:ln w="25400">
            <a:solidFill>
              <a:schemeClr val="bg1"/>
            </a:solidFill>
            <a:miter lim="800000"/>
            <a:headEnd/>
            <a:tailEnd/>
          </a:ln>
        </p:spPr>
        <p:txBody>
          <a:bodyPr wrap="none" anchor="ctr"/>
          <a:lstStyle/>
          <a:p>
            <a:pPr>
              <a:defRPr/>
            </a:pPr>
            <a:endParaRPr lang="tr-TR" sz="2400">
              <a:cs typeface="+mn-cs"/>
            </a:endParaRPr>
          </a:p>
        </p:txBody>
      </p:sp>
      <p:sp>
        <p:nvSpPr>
          <p:cNvPr id="7182" name="Oval 14"/>
          <p:cNvSpPr>
            <a:spLocks noChangeArrowheads="1"/>
          </p:cNvSpPr>
          <p:nvPr/>
        </p:nvSpPr>
        <p:spPr bwMode="auto">
          <a:xfrm>
            <a:off x="2514600" y="609600"/>
            <a:ext cx="152400" cy="152400"/>
          </a:xfrm>
          <a:prstGeom prst="ellipse">
            <a:avLst/>
          </a:prstGeom>
          <a:noFill/>
          <a:ln w="25400">
            <a:solidFill>
              <a:schemeClr val="bg1"/>
            </a:solidFill>
            <a:round/>
            <a:headEnd/>
            <a:tailEnd/>
          </a:ln>
        </p:spPr>
        <p:txBody>
          <a:bodyPr wrap="none" anchor="ctr"/>
          <a:lstStyle/>
          <a:p>
            <a:endParaRPr lang="tr-TR" sz="2400">
              <a:solidFill>
                <a:schemeClr val="bg1"/>
              </a:solidFill>
            </a:endParaRPr>
          </a:p>
        </p:txBody>
      </p:sp>
      <p:sp>
        <p:nvSpPr>
          <p:cNvPr id="46092" name="Rectangle 13"/>
          <p:cNvSpPr>
            <a:spLocks noGrp="1" noChangeArrowheads="1"/>
          </p:cNvSpPr>
          <p:nvPr>
            <p:ph type="title"/>
          </p:nvPr>
        </p:nvSpPr>
        <p:spPr>
          <a:xfrm>
            <a:off x="990600" y="1600200"/>
            <a:ext cx="7239000" cy="1600200"/>
          </a:xfrm>
          <a:noFill/>
        </p:spPr>
        <p:txBody>
          <a:bodyPr/>
          <a:lstStyle/>
          <a:p>
            <a:r>
              <a:rPr lang="tr-TR" sz="5000" b="1" dirty="0" smtClean="0">
                <a:solidFill>
                  <a:srgbClr val="C00000"/>
                </a:solidFill>
              </a:rPr>
              <a:t>  GÖREVİNİZDE BAŞARILAR DİLERİZ</a:t>
            </a:r>
          </a:p>
        </p:txBody>
      </p:sp>
      <p:sp>
        <p:nvSpPr>
          <p:cNvPr id="46093" name="Rectangle 14"/>
          <p:cNvSpPr>
            <a:spLocks noGrp="1" noChangeArrowheads="1"/>
          </p:cNvSpPr>
          <p:nvPr>
            <p:ph type="body" idx="1"/>
          </p:nvPr>
        </p:nvSpPr>
        <p:spPr>
          <a:xfrm>
            <a:off x="381000" y="2971800"/>
            <a:ext cx="8229600" cy="2163764"/>
          </a:xfrm>
        </p:spPr>
        <p:txBody>
          <a:bodyPr/>
          <a:lstStyle/>
          <a:p>
            <a:pPr algn="ctr">
              <a:buFontTx/>
              <a:buNone/>
            </a:pPr>
            <a:endParaRPr lang="tr-TR" dirty="0" smtClean="0"/>
          </a:p>
          <a:p>
            <a:pPr algn="ctr">
              <a:buFontTx/>
              <a:buNone/>
            </a:pPr>
            <a:r>
              <a:rPr lang="tr-TR" b="1" dirty="0" smtClean="0"/>
              <a:t>Ölçme, Değerlendirme ve Sınav Hizmetleri Şube Müdürlüğü</a:t>
            </a:r>
          </a:p>
          <a:p>
            <a:pPr algn="ctr">
              <a:buFontTx/>
              <a:buNone/>
            </a:pPr>
            <a:endParaRPr lang="tr-TR" dirty="0" smtClean="0"/>
          </a:p>
        </p:txBody>
      </p:sp>
      <p:sp>
        <p:nvSpPr>
          <p:cNvPr id="15" name="1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1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17" name="1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9" name="8 Yuvarlatılmış Dikdörtgen"/>
          <p:cNvSpPr/>
          <p:nvPr/>
        </p:nvSpPr>
        <p:spPr>
          <a:xfrm>
            <a:off x="2286000" y="1066800"/>
            <a:ext cx="6705600" cy="5562600"/>
          </a:xfrm>
          <a:prstGeom prst="roundRect">
            <a:avLst/>
          </a:prstGeom>
          <a:solidFill>
            <a:srgbClr val="AF010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meb logo.png"/>
          <p:cNvPicPr>
            <a:picLocks noChangeAspect="1"/>
          </p:cNvPicPr>
          <p:nvPr/>
        </p:nvPicPr>
        <p:blipFill>
          <a:blip r:embed="rId3" cstate="print"/>
          <a:stretch>
            <a:fillRect/>
          </a:stretch>
        </p:blipFill>
        <p:spPr>
          <a:xfrm>
            <a:off x="304800" y="0"/>
            <a:ext cx="1759821" cy="1743298"/>
          </a:xfrm>
          <a:prstGeom prst="rect">
            <a:avLst/>
          </a:prstGeom>
          <a:effectLst>
            <a:outerShdw blurRad="50800" dist="38100" dir="10800000" algn="r" rotWithShape="0">
              <a:prstClr val="black">
                <a:alpha val="40000"/>
              </a:prstClr>
            </a:outerShdw>
          </a:effectLst>
        </p:spPr>
      </p:pic>
      <p:sp>
        <p:nvSpPr>
          <p:cNvPr id="2" name="Rectangle 3"/>
          <p:cNvSpPr txBox="1">
            <a:spLocks noChangeArrowheads="1"/>
          </p:cNvSpPr>
          <p:nvPr/>
        </p:nvSpPr>
        <p:spPr bwMode="auto">
          <a:xfrm>
            <a:off x="2438400" y="1371600"/>
            <a:ext cx="6477000" cy="5181600"/>
          </a:xfrm>
          <a:prstGeom prst="rect">
            <a:avLst/>
          </a:prstGeom>
          <a:noFill/>
          <a:ln w="9525">
            <a:noFill/>
            <a:miter lim="800000"/>
            <a:headEnd/>
            <a:tailEnd/>
          </a:ln>
        </p:spPr>
        <p:txBody>
          <a:bodyPr/>
          <a:lstStyle/>
          <a:p>
            <a:pPr algn="ctr">
              <a:spcBef>
                <a:spcPct val="20000"/>
              </a:spcBef>
              <a:defRPr/>
            </a:pPr>
            <a:r>
              <a:rPr lang="tr-TR" sz="3200" b="1" u="sng" kern="0" dirty="0">
                <a:solidFill>
                  <a:schemeClr val="bg1"/>
                </a:solidFill>
                <a:latin typeface="+mn-lt"/>
                <a:cs typeface="+mn-cs"/>
              </a:rPr>
              <a:t>İLETİŞİM </a:t>
            </a:r>
            <a:r>
              <a:rPr lang="tr-TR" sz="3200" b="1" u="sng" kern="0" dirty="0" smtClean="0">
                <a:solidFill>
                  <a:schemeClr val="bg1"/>
                </a:solidFill>
                <a:latin typeface="+mn-lt"/>
                <a:cs typeface="+mn-cs"/>
              </a:rPr>
              <a:t>BİLGİLERİ</a:t>
            </a:r>
            <a:endParaRPr lang="tr-TR" sz="3200" b="1" u="sng" kern="0" dirty="0">
              <a:solidFill>
                <a:schemeClr val="bg1"/>
              </a:solidFill>
              <a:latin typeface="+mn-lt"/>
              <a:cs typeface="+mn-cs"/>
            </a:endParaRPr>
          </a:p>
          <a:p>
            <a:pPr algn="ctr" eaLnBrk="0" hangingPunct="0">
              <a:spcBef>
                <a:spcPct val="20000"/>
              </a:spcBef>
              <a:defRPr/>
            </a:pPr>
            <a:r>
              <a:rPr lang="tr-TR" sz="3200" b="1" kern="0" dirty="0">
                <a:solidFill>
                  <a:schemeClr val="bg1"/>
                </a:solidFill>
                <a:latin typeface="+mn-lt"/>
                <a:cs typeface="+mn-cs"/>
              </a:rPr>
              <a:t>Ölçme, Değerlendirme ve Sınav Hizmetleri Şube Müdürlüğü</a:t>
            </a:r>
          </a:p>
          <a:p>
            <a:pPr algn="ctr" eaLnBrk="0" hangingPunct="0">
              <a:spcBef>
                <a:spcPct val="20000"/>
              </a:spcBef>
              <a:defRPr/>
            </a:pPr>
            <a:endParaRPr lang="tr-TR" sz="3200" b="1" kern="0" dirty="0">
              <a:solidFill>
                <a:schemeClr val="bg1"/>
              </a:solidFill>
              <a:latin typeface="+mn-lt"/>
              <a:cs typeface="+mn-cs"/>
            </a:endParaRPr>
          </a:p>
          <a:p>
            <a:pPr algn="ctr" eaLnBrk="0" hangingPunct="0">
              <a:spcBef>
                <a:spcPct val="20000"/>
              </a:spcBef>
              <a:defRPr/>
            </a:pPr>
            <a:r>
              <a:rPr lang="tr-TR" sz="3200" b="1" kern="0" dirty="0">
                <a:solidFill>
                  <a:schemeClr val="bg1"/>
                </a:solidFill>
                <a:latin typeface="+mn-lt"/>
                <a:cs typeface="+mn-cs"/>
              </a:rPr>
              <a:t>Telefon: 0 212 - 455 04 27</a:t>
            </a:r>
          </a:p>
          <a:p>
            <a:pPr algn="ctr" eaLnBrk="0" hangingPunct="0">
              <a:spcBef>
                <a:spcPct val="20000"/>
              </a:spcBef>
              <a:defRPr/>
            </a:pPr>
            <a:r>
              <a:rPr lang="tr-TR" sz="3200" b="1" kern="0" dirty="0">
                <a:solidFill>
                  <a:schemeClr val="bg1"/>
                </a:solidFill>
                <a:latin typeface="+mn-lt"/>
                <a:cs typeface="+mn-cs"/>
              </a:rPr>
              <a:t>Dahili: 427              </a:t>
            </a:r>
          </a:p>
          <a:p>
            <a:pPr eaLnBrk="0" hangingPunct="0">
              <a:spcBef>
                <a:spcPct val="20000"/>
              </a:spcBef>
              <a:defRPr/>
            </a:pPr>
            <a:r>
              <a:rPr lang="tr-TR" sz="3200" b="1" kern="0" dirty="0">
                <a:solidFill>
                  <a:schemeClr val="bg1"/>
                </a:solidFill>
                <a:latin typeface="+mn-lt"/>
                <a:cs typeface="+mn-cs"/>
              </a:rPr>
              <a:t>        </a:t>
            </a:r>
            <a:r>
              <a:rPr lang="tr-TR" sz="3000" b="1" kern="0" dirty="0">
                <a:solidFill>
                  <a:schemeClr val="bg1"/>
                </a:solidFill>
                <a:latin typeface="+mn-lt"/>
                <a:cs typeface="+mn-cs"/>
              </a:rPr>
              <a:t>bilgisayar34@</a:t>
            </a:r>
            <a:r>
              <a:rPr lang="tr-TR" sz="3000" b="1" kern="0" dirty="0" err="1">
                <a:solidFill>
                  <a:schemeClr val="bg1"/>
                </a:solidFill>
                <a:latin typeface="+mn-lt"/>
                <a:cs typeface="+mn-cs"/>
              </a:rPr>
              <a:t>meb</a:t>
            </a:r>
            <a:r>
              <a:rPr lang="tr-TR" sz="3000" b="1" kern="0" dirty="0">
                <a:solidFill>
                  <a:schemeClr val="bg1"/>
                </a:solidFill>
                <a:latin typeface="+mn-lt"/>
                <a:cs typeface="+mn-cs"/>
              </a:rPr>
              <a:t>.gov.tr </a:t>
            </a:r>
          </a:p>
          <a:p>
            <a:pPr eaLnBrk="0" hangingPunct="0">
              <a:spcBef>
                <a:spcPct val="20000"/>
              </a:spcBef>
              <a:defRPr/>
            </a:pPr>
            <a:r>
              <a:rPr lang="tr-TR" sz="3000" b="1" kern="0" dirty="0">
                <a:solidFill>
                  <a:schemeClr val="bg1"/>
                </a:solidFill>
                <a:latin typeface="+mn-lt"/>
                <a:cs typeface="+mn-cs"/>
              </a:rPr>
              <a:t>        olcmesinav34@</a:t>
            </a:r>
            <a:r>
              <a:rPr lang="tr-TR" sz="3000" b="1" kern="0" dirty="0" err="1">
                <a:solidFill>
                  <a:schemeClr val="bg1"/>
                </a:solidFill>
                <a:latin typeface="+mn-lt"/>
                <a:cs typeface="+mn-cs"/>
              </a:rPr>
              <a:t>meb</a:t>
            </a:r>
            <a:r>
              <a:rPr lang="tr-TR" sz="3000" b="1" kern="0" dirty="0">
                <a:solidFill>
                  <a:schemeClr val="bg1"/>
                </a:solidFill>
                <a:latin typeface="+mn-lt"/>
                <a:cs typeface="+mn-cs"/>
              </a:rPr>
              <a:t>.gov.tr</a:t>
            </a:r>
          </a:p>
          <a:p>
            <a:pPr eaLnBrk="0" hangingPunct="0">
              <a:spcBef>
                <a:spcPct val="20000"/>
              </a:spcBef>
              <a:defRPr/>
            </a:pPr>
            <a:r>
              <a:rPr lang="tr-TR" sz="3000" b="1" kern="0" dirty="0">
                <a:solidFill>
                  <a:schemeClr val="bg1"/>
                </a:solidFill>
                <a:latin typeface="+mn-lt"/>
                <a:cs typeface="+mn-cs"/>
              </a:rPr>
              <a:t>        http://istanbul.meb.gov.tr</a:t>
            </a:r>
          </a:p>
          <a:p>
            <a:pPr algn="ctr" eaLnBrk="0" hangingPunct="0">
              <a:spcBef>
                <a:spcPct val="20000"/>
              </a:spcBef>
              <a:defRPr/>
            </a:pPr>
            <a:endParaRPr lang="tr-TR" sz="3200" b="1" kern="0" dirty="0">
              <a:solidFill>
                <a:schemeClr val="bg1"/>
              </a:solidFill>
              <a:latin typeface="+mn-lt"/>
              <a:cs typeface="+mn-cs"/>
            </a:endParaRPr>
          </a:p>
        </p:txBody>
      </p:sp>
      <p:sp>
        <p:nvSpPr>
          <p:cNvPr id="8" name="7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2049" name="Picture 1" descr="C:\Users\İSTMEM\AppData\Local\Microsoft\Windows\Temporary Internet Files\Content.IE5\TGLS1V1X\telephone-310544_960_720[1].png"/>
          <p:cNvPicPr>
            <a:picLocks noChangeAspect="1" noChangeArrowheads="1"/>
          </p:cNvPicPr>
          <p:nvPr/>
        </p:nvPicPr>
        <p:blipFill>
          <a:blip r:embed="rId4" cstate="print"/>
          <a:srcRect/>
          <a:stretch>
            <a:fillRect/>
          </a:stretch>
        </p:blipFill>
        <p:spPr bwMode="auto">
          <a:xfrm>
            <a:off x="228600" y="4648200"/>
            <a:ext cx="1823720" cy="178407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8610600" y="533400"/>
            <a:ext cx="228600" cy="228600"/>
          </a:xfrm>
          <a:prstGeom prst="rect">
            <a:avLst/>
          </a:prstGeom>
          <a:gradFill rotWithShape="1">
            <a:gsLst>
              <a:gs pos="0">
                <a:schemeClr val="tx1"/>
              </a:gs>
              <a:gs pos="100000">
                <a:srgbClr val="767676"/>
              </a:gs>
            </a:gsLst>
            <a:path path="shape">
              <a:fillToRect l="50000" t="50000" r="50000" b="50000"/>
            </a:path>
          </a:gradFill>
          <a:ln w="25400">
            <a:solidFill>
              <a:schemeClr val="bg1"/>
            </a:solidFill>
            <a:miter lim="800000"/>
            <a:headEnd/>
            <a:tailEnd/>
          </a:ln>
        </p:spPr>
        <p:txBody>
          <a:bodyPr wrap="none" anchor="ctr"/>
          <a:lstStyle/>
          <a:p>
            <a:pPr>
              <a:defRPr/>
            </a:pPr>
            <a:endParaRPr lang="tr-TR" sz="2400">
              <a:cs typeface="+mn-cs"/>
            </a:endParaRPr>
          </a:p>
        </p:txBody>
      </p:sp>
      <p:sp>
        <p:nvSpPr>
          <p:cNvPr id="7182" name="Oval 14"/>
          <p:cNvSpPr>
            <a:spLocks noChangeArrowheads="1"/>
          </p:cNvSpPr>
          <p:nvPr/>
        </p:nvSpPr>
        <p:spPr bwMode="auto">
          <a:xfrm>
            <a:off x="2514600" y="609600"/>
            <a:ext cx="152400" cy="152400"/>
          </a:xfrm>
          <a:prstGeom prst="ellipse">
            <a:avLst/>
          </a:prstGeom>
          <a:noFill/>
          <a:ln w="25400">
            <a:solidFill>
              <a:schemeClr val="bg1"/>
            </a:solidFill>
            <a:round/>
            <a:headEnd/>
            <a:tailEnd/>
          </a:ln>
        </p:spPr>
        <p:txBody>
          <a:bodyPr wrap="none" anchor="ctr"/>
          <a:lstStyle/>
          <a:p>
            <a:endParaRPr lang="tr-TR" sz="2400">
              <a:solidFill>
                <a:schemeClr val="bg1"/>
              </a:solidFill>
            </a:endParaRPr>
          </a:p>
        </p:txBody>
      </p:sp>
      <p:sp>
        <p:nvSpPr>
          <p:cNvPr id="46092" name="Rectangle 13"/>
          <p:cNvSpPr>
            <a:spLocks noGrp="1" noChangeArrowheads="1"/>
          </p:cNvSpPr>
          <p:nvPr>
            <p:ph type="title"/>
          </p:nvPr>
        </p:nvSpPr>
        <p:spPr>
          <a:xfrm>
            <a:off x="990600" y="1600200"/>
            <a:ext cx="7239000" cy="1600200"/>
          </a:xfrm>
          <a:noFill/>
        </p:spPr>
        <p:txBody>
          <a:bodyPr/>
          <a:lstStyle/>
          <a:p>
            <a:r>
              <a:rPr lang="tr-TR" sz="5000" b="1" dirty="0" smtClean="0">
                <a:solidFill>
                  <a:srgbClr val="C00000"/>
                </a:solidFill>
              </a:rPr>
              <a:t>  GÖREVİNİZDE BAŞARILAR DİLERİZ</a:t>
            </a:r>
          </a:p>
        </p:txBody>
      </p:sp>
      <p:sp>
        <p:nvSpPr>
          <p:cNvPr id="46093" name="Rectangle 14"/>
          <p:cNvSpPr>
            <a:spLocks noGrp="1" noChangeArrowheads="1"/>
          </p:cNvSpPr>
          <p:nvPr>
            <p:ph type="body" idx="1"/>
          </p:nvPr>
        </p:nvSpPr>
        <p:spPr>
          <a:xfrm>
            <a:off x="381000" y="2971800"/>
            <a:ext cx="8229600" cy="2163764"/>
          </a:xfrm>
        </p:spPr>
        <p:txBody>
          <a:bodyPr/>
          <a:lstStyle/>
          <a:p>
            <a:pPr algn="ctr">
              <a:buFontTx/>
              <a:buNone/>
            </a:pPr>
            <a:endParaRPr lang="tr-TR" dirty="0" smtClean="0"/>
          </a:p>
          <a:p>
            <a:pPr algn="ctr">
              <a:buFontTx/>
              <a:buNone/>
            </a:pPr>
            <a:r>
              <a:rPr lang="tr-TR" b="1" dirty="0" err="1" smtClean="0"/>
              <a:t>i</a:t>
            </a:r>
            <a:r>
              <a:rPr lang="tr-TR" b="1" dirty="0" err="1" smtClean="0"/>
              <a:t>stanbul</a:t>
            </a:r>
            <a:r>
              <a:rPr lang="tr-TR" b="1" dirty="0" smtClean="0"/>
              <a:t>.</a:t>
            </a:r>
            <a:r>
              <a:rPr lang="tr-TR" b="1" dirty="0" err="1" smtClean="0"/>
              <a:t>meb</a:t>
            </a:r>
            <a:r>
              <a:rPr lang="tr-TR" b="1" dirty="0" smtClean="0"/>
              <a:t>.gov.tr/</a:t>
            </a:r>
            <a:r>
              <a:rPr lang="tr-TR" b="1" dirty="0" err="1" smtClean="0"/>
              <a:t>mtsk</a:t>
            </a:r>
            <a:r>
              <a:rPr lang="tr-TR" b="1" dirty="0" smtClean="0"/>
              <a:t>.</a:t>
            </a:r>
            <a:r>
              <a:rPr lang="tr-TR" b="1" dirty="0" err="1" smtClean="0"/>
              <a:t>rar</a:t>
            </a:r>
            <a:endParaRPr lang="tr-TR" b="1" dirty="0" smtClean="0"/>
          </a:p>
          <a:p>
            <a:pPr algn="ctr">
              <a:buFontTx/>
              <a:buNone/>
            </a:pPr>
            <a:r>
              <a:rPr lang="tr-TR" dirty="0" smtClean="0"/>
              <a:t>Sunum link adresi</a:t>
            </a:r>
            <a:endParaRPr lang="tr-TR" dirty="0" smtClean="0"/>
          </a:p>
        </p:txBody>
      </p:sp>
      <p:sp>
        <p:nvSpPr>
          <p:cNvPr id="15" name="1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1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17" name="1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
        <p:nvSpPr>
          <p:cNvPr id="6147" name="2 İçerik Yer Tutucusu"/>
          <p:cNvSpPr>
            <a:spLocks noGrp="1"/>
          </p:cNvSpPr>
          <p:nvPr>
            <p:ph idx="1"/>
          </p:nvPr>
        </p:nvSpPr>
        <p:spPr>
          <a:xfrm>
            <a:off x="457200" y="1447800"/>
            <a:ext cx="8229600" cy="4678363"/>
          </a:xfrm>
        </p:spPr>
        <p:txBody>
          <a:bodyPr/>
          <a:lstStyle/>
          <a:p>
            <a:pPr algn="ctr">
              <a:buFontTx/>
              <a:buNone/>
            </a:pPr>
            <a:r>
              <a:rPr lang="tr-TR" sz="2800" b="1" dirty="0" smtClean="0"/>
              <a:t> </a:t>
            </a:r>
            <a:endParaRPr lang="tr-TR" sz="2800" b="1" dirty="0" smtClean="0">
              <a:solidFill>
                <a:srgbClr val="FF0000"/>
              </a:solidFill>
            </a:endParaRPr>
          </a:p>
          <a:p>
            <a:r>
              <a:rPr lang="tr-TR" sz="2800" b="1" dirty="0" smtClean="0"/>
              <a:t>Sınav başlamadan en geç, </a:t>
            </a:r>
            <a:r>
              <a:rPr lang="tr-TR" sz="2800" b="1" u="sng" dirty="0" smtClean="0">
                <a:solidFill>
                  <a:srgbClr val="C00000"/>
                </a:solidFill>
              </a:rPr>
              <a:t>1 (bir) saat önce sınav yerinde hazır bulunur </a:t>
            </a:r>
            <a:r>
              <a:rPr lang="tr-TR" sz="2800" b="1" dirty="0" smtClean="0"/>
              <a:t>ve sınav öncesi bina sınav komisyonu başkanı tarafından yapılacak toplantıya mutlaka katılır. </a:t>
            </a:r>
          </a:p>
          <a:p>
            <a:r>
              <a:rPr lang="tr-TR" sz="2800" b="1" dirty="0" smtClean="0"/>
              <a:t>Salon başkanı, görevli olduğu salona ait  sınav güvenlik poşetini tutanakla teslim alır. </a:t>
            </a:r>
          </a:p>
          <a:p>
            <a:endParaRPr lang="tr-TR" sz="2800"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İçerik Yer Tutucusu"/>
          <p:cNvSpPr>
            <a:spLocks noGrp="1"/>
          </p:cNvSpPr>
          <p:nvPr>
            <p:ph idx="1"/>
          </p:nvPr>
        </p:nvSpPr>
        <p:spPr>
          <a:xfrm>
            <a:off x="304800" y="1600200"/>
            <a:ext cx="8458200" cy="4800600"/>
          </a:xfrm>
        </p:spPr>
        <p:txBody>
          <a:bodyPr/>
          <a:lstStyle/>
          <a:p>
            <a:pPr>
              <a:buFontTx/>
              <a:buNone/>
            </a:pPr>
            <a:r>
              <a:rPr lang="tr-TR" dirty="0" smtClean="0"/>
              <a:t>         </a:t>
            </a:r>
          </a:p>
          <a:p>
            <a:r>
              <a:rPr lang="tr-TR" b="1" u="sng" dirty="0" smtClean="0">
                <a:solidFill>
                  <a:srgbClr val="C00000"/>
                </a:solidFill>
              </a:rPr>
              <a:t>Gözetmen,</a:t>
            </a:r>
            <a:r>
              <a:rPr lang="tr-TR" b="1" dirty="0" smtClean="0">
                <a:solidFill>
                  <a:srgbClr val="C00000"/>
                </a:solidFill>
              </a:rPr>
              <a:t> </a:t>
            </a:r>
            <a:r>
              <a:rPr lang="tr-TR" b="1" dirty="0" smtClean="0"/>
              <a:t>görevli olduğu salona giderek adayları karşılar. </a:t>
            </a:r>
            <a:endParaRPr lang="tr-TR" b="1" u="sng" dirty="0" smtClean="0">
              <a:solidFill>
                <a:srgbClr val="C00000"/>
              </a:solidFill>
            </a:endParaRPr>
          </a:p>
          <a:p>
            <a:r>
              <a:rPr lang="tr-TR" b="1" dirty="0" smtClean="0"/>
              <a:t>Sınavın başlama ve bitiş saatlerini adayların görebileceği şekilde tahtaya yazar ve </a:t>
            </a:r>
            <a:r>
              <a:rPr lang="tr-TR" b="1" u="sng" dirty="0" smtClean="0">
                <a:solidFill>
                  <a:srgbClr val="C00000"/>
                </a:solidFill>
              </a:rPr>
              <a:t>adaylara sınav süresi bitmeden çıkamayacaklarını duyurur.</a:t>
            </a:r>
          </a:p>
          <a:p>
            <a:endParaRPr lang="tr-TR" b="1" dirty="0" smtClean="0"/>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74837"/>
            <a:ext cx="8458200" cy="4525963"/>
          </a:xfrm>
        </p:spPr>
        <p:txBody>
          <a:bodyPr/>
          <a:lstStyle/>
          <a:p>
            <a:pPr>
              <a:defRPr/>
            </a:pPr>
            <a:r>
              <a:rPr lang="tr-TR" b="1" dirty="0" smtClean="0"/>
              <a:t>Adayların geçerli kimlik ve sınav belgelerini, salon no.sunu kontrol ederek adayları salona alır. </a:t>
            </a:r>
          </a:p>
          <a:p>
            <a:pPr>
              <a:defRPr/>
            </a:pPr>
            <a:r>
              <a:rPr lang="tr-TR" b="1" u="sng" dirty="0" smtClean="0">
                <a:solidFill>
                  <a:srgbClr val="C00000"/>
                </a:solidFill>
              </a:rPr>
              <a:t>Salon aday yoklama listesindeki sıraya göre</a:t>
            </a:r>
            <a:r>
              <a:rPr lang="tr-TR" b="1" dirty="0" smtClean="0">
                <a:solidFill>
                  <a:srgbClr val="C00000"/>
                </a:solidFill>
              </a:rPr>
              <a:t> </a:t>
            </a:r>
            <a:r>
              <a:rPr lang="tr-TR" b="1" dirty="0" smtClean="0"/>
              <a:t>aday sıraları aynı hizada ve eşit sayıda olacak şekilde </a:t>
            </a:r>
            <a:r>
              <a:rPr lang="tr-TR" b="1" u="sng" dirty="0" smtClean="0">
                <a:solidFill>
                  <a:srgbClr val="C00000"/>
                </a:solidFill>
              </a:rPr>
              <a:t>S dağıtım kuralına uygun</a:t>
            </a:r>
            <a:r>
              <a:rPr lang="tr-TR" b="1" dirty="0" smtClean="0">
                <a:solidFill>
                  <a:srgbClr val="C00000"/>
                </a:solidFill>
              </a:rPr>
              <a:t> </a:t>
            </a:r>
            <a:r>
              <a:rPr lang="tr-TR" b="1" dirty="0" smtClean="0"/>
              <a:t>olarak belirlenmiş olan sıralara adayları yerleştirir. </a:t>
            </a:r>
          </a:p>
          <a:p>
            <a:pPr>
              <a:defRPr/>
            </a:pPr>
            <a:endParaRPr lang="tr-TR" dirty="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609600" y="1951037"/>
            <a:ext cx="8229600" cy="4983163"/>
          </a:xfrm>
        </p:spPr>
        <p:txBody>
          <a:bodyPr/>
          <a:lstStyle/>
          <a:p>
            <a:pPr>
              <a:defRPr/>
            </a:pPr>
            <a:r>
              <a:rPr lang="tr-TR" b="1" dirty="0" smtClean="0"/>
              <a:t>Sınav güvenlik poşetini </a:t>
            </a:r>
            <a:r>
              <a:rPr lang="tr-TR" b="1" u="sng" dirty="0" smtClean="0">
                <a:solidFill>
                  <a:srgbClr val="C00000"/>
                </a:solidFill>
              </a:rPr>
              <a:t>adayların gözü önünde</a:t>
            </a:r>
            <a:r>
              <a:rPr lang="tr-TR" b="1" dirty="0" smtClean="0">
                <a:solidFill>
                  <a:srgbClr val="C00000"/>
                </a:solidFill>
              </a:rPr>
              <a:t> </a:t>
            </a:r>
            <a:r>
              <a:rPr lang="tr-TR" b="1" dirty="0" smtClean="0"/>
              <a:t>ve sınavın başlamasına </a:t>
            </a:r>
            <a:r>
              <a:rPr lang="tr-TR" b="1" dirty="0" smtClean="0">
                <a:solidFill>
                  <a:schemeClr val="tx1">
                    <a:lumMod val="85000"/>
                    <a:lumOff val="15000"/>
                  </a:schemeClr>
                </a:solidFill>
              </a:rPr>
              <a:t>yaklaşık</a:t>
            </a:r>
            <a:r>
              <a:rPr lang="tr-TR" b="1" dirty="0" smtClean="0">
                <a:solidFill>
                  <a:srgbClr val="FF0000"/>
                </a:solidFill>
              </a:rPr>
              <a:t> </a:t>
            </a:r>
            <a:r>
              <a:rPr lang="tr-TR" b="1" u="sng" dirty="0" smtClean="0">
                <a:solidFill>
                  <a:srgbClr val="C00000"/>
                </a:solidFill>
              </a:rPr>
              <a:t>15 (on beş)</a:t>
            </a:r>
            <a:r>
              <a:rPr lang="tr-TR" b="1" dirty="0" smtClean="0">
                <a:solidFill>
                  <a:srgbClr val="C00000"/>
                </a:solidFill>
              </a:rPr>
              <a:t> </a:t>
            </a:r>
            <a:r>
              <a:rPr lang="tr-TR" b="1" dirty="0" smtClean="0">
                <a:solidFill>
                  <a:schemeClr val="tx1">
                    <a:lumMod val="85000"/>
                    <a:lumOff val="15000"/>
                  </a:schemeClr>
                </a:solidFill>
              </a:rPr>
              <a:t>dakika kala açar. </a:t>
            </a:r>
            <a:endParaRPr lang="tr-TR" b="1" dirty="0" smtClean="0"/>
          </a:p>
          <a:p>
            <a:pPr>
              <a:defRPr/>
            </a:pPr>
            <a:r>
              <a:rPr lang="tr-TR" b="1" dirty="0" smtClean="0"/>
              <a:t>Sınav güvenlik poşetinden çıkan </a:t>
            </a:r>
            <a:r>
              <a:rPr lang="tr-TR" b="1" u="sng" dirty="0" smtClean="0">
                <a:solidFill>
                  <a:srgbClr val="C00000"/>
                </a:solidFill>
              </a:rPr>
              <a:t>soru kitapçıklarının sayarak kontrolünü yapar</a:t>
            </a:r>
            <a:r>
              <a:rPr lang="tr-TR" b="1" dirty="0" smtClean="0">
                <a:solidFill>
                  <a:srgbClr val="C00000"/>
                </a:solidFill>
              </a:rPr>
              <a:t>, </a:t>
            </a:r>
            <a:r>
              <a:rPr lang="tr-TR" b="1" dirty="0" smtClean="0"/>
              <a:t>eksik veya fazla olması halinde bunu tutanakla belgeler. </a:t>
            </a:r>
          </a:p>
          <a:p>
            <a:pPr>
              <a:defRPr/>
            </a:pPr>
            <a:endParaRPr lang="tr-TR" b="1" dirty="0" smtClean="0">
              <a:solidFill>
                <a:schemeClr val="tx1">
                  <a:lumMod val="85000"/>
                  <a:lumOff val="15000"/>
                </a:schemeClr>
              </a:solidFill>
            </a:endParaRPr>
          </a:p>
          <a:p>
            <a:pPr>
              <a:defRPr/>
            </a:pPr>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İçerik Yer Tutucusu"/>
          <p:cNvSpPr>
            <a:spLocks noGrp="1"/>
          </p:cNvSpPr>
          <p:nvPr>
            <p:ph idx="1"/>
          </p:nvPr>
        </p:nvSpPr>
        <p:spPr>
          <a:xfrm>
            <a:off x="304800" y="2255836"/>
            <a:ext cx="8534400" cy="3687764"/>
          </a:xfrm>
        </p:spPr>
        <p:txBody>
          <a:bodyPr/>
          <a:lstStyle/>
          <a:p>
            <a:r>
              <a:rPr lang="tr-TR" b="1" dirty="0" smtClean="0"/>
              <a:t>Adaylar tarafından </a:t>
            </a:r>
            <a:r>
              <a:rPr lang="tr-TR" b="1" u="sng" dirty="0" smtClean="0">
                <a:solidFill>
                  <a:srgbClr val="C00000"/>
                </a:solidFill>
              </a:rPr>
              <a:t>kontrol edilen ve baskı hatası olan</a:t>
            </a:r>
            <a:r>
              <a:rPr lang="tr-TR" b="1" dirty="0" smtClean="0">
                <a:solidFill>
                  <a:srgbClr val="C00000"/>
                </a:solidFill>
              </a:rPr>
              <a:t> </a:t>
            </a:r>
            <a:r>
              <a:rPr lang="tr-TR" b="1" dirty="0" smtClean="0"/>
              <a:t>sınav evrakını sınav başlamadan önce belirleyerek bu durumu bina sınav komisyonuna bildirir.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906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5&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GENEL BİLGİLER&amp;quot;&quot;/&gt;&lt;property id=&quot;20307&quot; value=&quot;293&quot;/&gt;&lt;/object&gt;&lt;object type=&quot;3&quot; unique_id=&quot;10007&quot;&gt;&lt;property id=&quot;20148&quot; value=&quot;5&quot;/&gt;&lt;property id=&quot;20300&quot; value=&quot;Slide 4 - &amp;quot;Amaç ve Hedefler&amp;quot;&quot;/&gt;&lt;property id=&quot;20307&quot; value=&quot;315&quot;/&gt;&lt;/object&gt;&lt;object type=&quot;3&quot; unique_id=&quot;10008&quot;&gt;&lt;property id=&quot;20148&quot; value=&quot;5&quot;/&gt;&lt;property id=&quot;20300&quot; value=&quot;Slide 5 - &amp;quot; Vizyon&amp;quot;&quot;/&gt;&lt;property id=&quot;20307&quot; value=&quot;320&quot;/&gt;&lt;/object&gt;&lt;object type=&quot;3&quot; unique_id=&quot;10009&quot;&gt;&lt;property id=&quot;20148&quot; value=&quot;5&quot;/&gt;&lt;property id=&quot;20300&quot; value=&quot;Slide 6 - &amp;quot; Misyon&amp;quot;&quot;/&gt;&lt;property id=&quot;20307&quot; value=&quot;321&quot;/&gt;&lt;/object&gt;&lt;object type=&quot;3&quot; unique_id=&quot;10010&quot;&gt;&lt;property id=&quot;20148&quot; value=&quot;5&quot;/&gt;&lt;property id=&quot;20300&quot; value=&quot;Slide 7 - &amp;quot; Bilgi ve Teknoloji Kaynaklarımız&amp;quot;&quot;/&gt;&lt;property id=&quot;20307&quot; value=&quot;325&quot;/&gt;&lt;/object&gt;&lt;object type=&quot;3&quot; unique_id=&quot;10011&quot;&gt;&lt;property id=&quot;20148&quot; value=&quot;5&quot;/&gt;&lt;property id=&quot;20300&quot; value=&quot;Slide 8 - &amp;quot; İnsan Kaynakları ve Niteliği&amp;quot;&quot;/&gt;&lt;property id=&quot;20307&quot; value=&quot;326&quot;/&gt;&lt;/object&gt;&lt;object type=&quot;3&quot; unique_id=&quot;10012&quot;&gt;&lt;property id=&quot;20148&quot; value=&quot;5&quot;/&gt;&lt;property id=&quot;20300&quot; value=&quot;Slide 9 - &amp;quot;Yetki Görev ve Sorumluluklarımız&amp;quot;&quot;/&gt;&lt;property id=&quot;20307&quot; value=&quot;316&quot;/&gt;&lt;/object&gt;&lt;object type=&quot;3&quot; unique_id=&quot;10013&quot;&gt;&lt;property id=&quot;20148&quot; value=&quot;5&quot;/&gt;&lt;property id=&quot;20300&quot; value=&quot;Slide 10 - &amp;quot;Yetki Görev ve Sorumluluklarımız&amp;quot;&quot;/&gt;&lt;property id=&quot;20307&quot; value=&quot;312&quot;/&gt;&lt;/object&gt;&lt;object type=&quot;3&quot; unique_id=&quot;10014&quot;&gt;&lt;property id=&quot;20148&quot; value=&quot;5&quot;/&gt;&lt;property id=&quot;20300&quot; value=&quot;Slide 12 - &amp;quot;Yetki Görev ve Sorumluluklarımız&amp;quot;&quot;/&gt;&lt;property id=&quot;20307&quot; value=&quot;317&quot;/&gt;&lt;/object&gt;&lt;object type=&quot;3&quot; unique_id=&quot;10015&quot;&gt;&lt;property id=&quot;20148&quot; value=&quot;5&quot;/&gt;&lt;property id=&quot;20300&quot; value=&quot;Slide 13 - &amp;quot;Diğer Hizmetlerimiz&amp;quot;&quot;/&gt;&lt;property id=&quot;20307&quot; value=&quot;318&quot;/&gt;&lt;/object&gt;&lt;object type=&quot;3&quot; unique_id=&quot;10065&quot;&gt;&lt;property id=&quot;20148&quot; value=&quot;5&quot;/&gt;&lt;property id=&quot;20300&quot; value=&quot;Slide 19&quot;/&gt;&lt;property id=&quot;20307&quot; value=&quot;301&quot;/&gt;&lt;/object&gt;&lt;object type=&quot;3&quot; unique_id=&quot;10076&quot;&gt;&lt;property id=&quot;20148&quot; value=&quot;5&quot;/&gt;&lt;property id=&quot;20300&quot; value=&quot;Slide 39 - &amp;quot;ALİ HAYDAR GÜNVER İLKÖĞRETİM OKULU&amp;quot;&quot;/&gt;&lt;property id=&quot;20307&quot; value=&quot;281&quot;/&gt;&lt;/object&gt;&lt;object type=&quot;3&quot; unique_id=&quot;10077&quot;&gt;&lt;property id=&quot;20148&quot; value=&quot;5&quot;/&gt;&lt;property id=&quot;20300&quot; value=&quot;Slide 40 - &amp;quot;Saygılarımla arz ederim.&amp;quot;&quot;/&gt;&lt;property id=&quot;20307&quot; value=&quot;309&quot;/&gt;&lt;/object&gt;&lt;object type=&quot;3&quot; unique_id=&quot;10773&quot;&gt;&lt;property id=&quot;20148&quot; value=&quot;5&quot;/&gt;&lt;property id=&quot;20300&quot; value=&quot;Slide 11 - &amp;quot;Yetki Görev ve Sorumluluklarımız&amp;quot;&quot;/&gt;&lt;property id=&quot;20307&quot; value=&quot;327&quot;/&gt;&lt;/object&gt;&lt;object type=&quot;3&quot; unique_id=&quot;10774&quot;&gt;&lt;property id=&quot;20148&quot; value=&quot;5&quot;/&gt;&lt;property id=&quot;20300&quot; value=&quot;Slide 18 - &amp;quot;EĞİTİMDE FATİH PROJESİ İŞ VE İŞLEMLERİ&amp;quot;&quot;/&gt;&lt;property id=&quot;20307&quot; value=&quot;328&quot;/&gt;&lt;/object&gt;&lt;object type=&quot;3&quot; unique_id=&quot;10775&quot;&gt;&lt;property id=&quot;20148&quot; value=&quot;5&quot;/&gt;&lt;property id=&quot;20300&quot; value=&quot;Slide 20&quot;/&gt;&lt;property id=&quot;20307&quot; value=&quot;330&quot;/&gt;&lt;/object&gt;&lt;object type=&quot;3&quot; unique_id=&quot;10776&quot;&gt;&lt;property id=&quot;20148&quot; value=&quot;5&quot;/&gt;&lt;property id=&quot;20300&quot; value=&quot;Slide 21&quot;/&gt;&lt;property id=&quot;20307&quot; value=&quot;331&quot;/&gt;&lt;/object&gt;&lt;object type=&quot;3&quot; unique_id=&quot;10777&quot;&gt;&lt;property id=&quot;20148&quot; value=&quot;5&quot;/&gt;&lt;property id=&quot;20300&quot; value=&quot;Slide 22&quot;/&gt;&lt;property id=&quot;20307&quot; value=&quot;336&quot;/&gt;&lt;/object&gt;&lt;object type=&quot;3&quot; unique_id=&quot;10778&quot;&gt;&lt;property id=&quot;20148&quot; value=&quot;5&quot;/&gt;&lt;property id=&quot;20300&quot; value=&quot;Slide 23&quot;/&gt;&lt;property id=&quot;20307&quot; value=&quot;337&quot;/&gt;&lt;/object&gt;&lt;object type=&quot;3&quot; unique_id=&quot;10779&quot;&gt;&lt;property id=&quot;20148&quot; value=&quot;5&quot;/&gt;&lt;property id=&quot;20300&quot; value=&quot;Slide 24&quot;/&gt;&lt;property id=&quot;20307&quot; value=&quot;338&quot;/&gt;&lt;/object&gt;&lt;object type=&quot;3&quot; unique_id=&quot;10780&quot;&gt;&lt;property id=&quot;20148&quot; value=&quot;5&quot;/&gt;&lt;property id=&quot;20300&quot; value=&quot;Slide 25&quot;/&gt;&lt;property id=&quot;20307&quot; value=&quot;332&quot;/&gt;&lt;/object&gt;&lt;object type=&quot;3&quot; unique_id=&quot;10781&quot;&gt;&lt;property id=&quot;20148&quot; value=&quot;5&quot;/&gt;&lt;property id=&quot;20300&quot; value=&quot;Slide 26&quot;/&gt;&lt;property id=&quot;20307&quot; value=&quot;333&quot;/&gt;&lt;/object&gt;&lt;object type=&quot;3&quot; unique_id=&quot;10782&quot;&gt;&lt;property id=&quot;20148&quot; value=&quot;5&quot;/&gt;&lt;property id=&quot;20300&quot; value=&quot;Slide 27&quot;/&gt;&lt;property id=&quot;20307&quot; value=&quot;334&quot;/&gt;&lt;/object&gt;&lt;object type=&quot;3&quot; unique_id=&quot;10783&quot;&gt;&lt;property id=&quot;20148&quot; value=&quot;5&quot;/&gt;&lt;property id=&quot;20300&quot; value=&quot;Slide 31&quot;/&gt;&lt;property id=&quot;20307&quot; value=&quot;335&quot;/&gt;&lt;/object&gt;&lt;object type=&quot;3&quot; unique_id=&quot;10784&quot;&gt;&lt;property id=&quot;20148&quot; value=&quot;5&quot;/&gt;&lt;property id=&quot;20300&quot; value=&quot;Slide 32&quot;/&gt;&lt;property id=&quot;20307&quot; value=&quot;329&quot;/&gt;&lt;/object&gt;&lt;object type=&quot;3&quot; unique_id=&quot;10936&quot;&gt;&lt;property id=&quot;20148&quot; value=&quot;5&quot;/&gt;&lt;property id=&quot;20300&quot; value=&quot;Slide 28&quot;/&gt;&lt;property id=&quot;20307&quot; value=&quot;339&quot;/&gt;&lt;/object&gt;&lt;object type=&quot;3&quot; unique_id=&quot;10937&quot;&gt;&lt;property id=&quot;20148&quot; value=&quot;5&quot;/&gt;&lt;property id=&quot;20300&quot; value=&quot;Slide 29&quot;/&gt;&lt;property id=&quot;20307&quot; value=&quot;340&quot;/&gt;&lt;/object&gt;&lt;object type=&quot;3&quot; unique_id=&quot;10938&quot;&gt;&lt;property id=&quot;20148&quot; value=&quot;5&quot;/&gt;&lt;property id=&quot;20300&quot; value=&quot;Slide 30&quot;/&gt;&lt;property id=&quot;20307&quot; value=&quot;341&quot;/&gt;&lt;/object&gt;&lt;object type=&quot;3&quot; unique_id=&quot;11131&quot;&gt;&lt;property id=&quot;20148&quot; value=&quot;5&quot;/&gt;&lt;property id=&quot;20300&quot; value=&quot;Slide 14 - &amp;quot;Hizmet Verilen, Koordinasyon ve İşbirliği İle Çalışılan Kurum, Bölüm ve Kişiler&amp;quot;&quot;/&gt;&lt;property id=&quot;20307&quot; value=&quot;342&quot;/&gt;&lt;/object&gt;&lt;object type=&quot;3&quot; unique_id=&quot;11132&quot;&gt;&lt;property id=&quot;20148&quot; value=&quot;5&quot;/&gt;&lt;property id=&quot;20300&quot; value=&quot;Slide 15 - &amp;quot;SINAV HİZMETLERİ İŞ VE İŞLEMLERİ&amp;quot;&quot;/&gt;&lt;property id=&quot;20307&quot; value=&quot;343&quot;/&gt;&lt;/object&gt;&lt;object type=&quot;3&quot; unique_id=&quot;11133&quot;&gt;&lt;property id=&quot;20148&quot; value=&quot;5&quot;/&gt;&lt;property id=&quot;20300&quot; value=&quot;Slide 16&quot;/&gt;&lt;property id=&quot;20307&quot; value=&quot;344&quot;/&gt;&lt;/object&gt;&lt;object type=&quot;3&quot; unique_id=&quot;11134&quot;&gt;&lt;property id=&quot;20148&quot; value=&quot;5&quot;/&gt;&lt;property id=&quot;20300&quot; value=&quot;Slide 17&quot;/&gt;&lt;property id=&quot;20307&quot; value=&quot;345&quot;/&gt;&lt;/object&gt;&lt;object type=&quot;3&quot; unique_id=&quot;11495&quot;&gt;&lt;property id=&quot;20148&quot; value=&quot;5&quot;/&gt;&lt;property id=&quot;20300&quot; value=&quot;Slide 33 - &amp;quot;BİLGİ İŞLEM BÖLÜMÜ&amp;quot;&quot;/&gt;&lt;property id=&quot;20307&quot; value=&quot;346&quot;/&gt;&lt;/object&gt;&lt;object type=&quot;3&quot; unique_id=&quot;11496&quot;&gt;&lt;property id=&quot;20148&quot; value=&quot;5&quot;/&gt;&lt;property id=&quot;20300&quot; value=&quot;Slide 34&quot;/&gt;&lt;property id=&quot;20307&quot; value=&quot;347&quot;/&gt;&lt;/object&gt;&lt;object type=&quot;3&quot; unique_id=&quot;11497&quot;&gt;&lt;property id=&quot;20148&quot; value=&quot;5&quot;/&gt;&lt;property id=&quot;20300&quot; value=&quot;Slide 35&quot;/&gt;&lt;property id=&quot;20307&quot; value=&quot;348&quot;/&gt;&lt;/object&gt;&lt;object type=&quot;3&quot; unique_id=&quot;11498&quot;&gt;&lt;property id=&quot;20148&quot; value=&quot;5&quot;/&gt;&lt;property id=&quot;20300&quot; value=&quot;Slide 36&quot;/&gt;&lt;property id=&quot;20307&quot; value=&quot;349&quot;/&gt;&lt;/object&gt;&lt;object type=&quot;3&quot; unique_id=&quot;11499&quot;&gt;&lt;property id=&quot;20148&quot; value=&quot;5&quot;/&gt;&lt;property id=&quot;20300&quot; value=&quot;Slide 37&quot;/&gt;&lt;property id=&quot;20307&quot; value=&quot;350&quot;/&gt;&lt;/object&gt;&lt;object type=&quot;3&quot; unique_id=&quot;11500&quot;&gt;&lt;property id=&quot;20148&quot; value=&quot;5&quot;/&gt;&lt;property id=&quot;20300&quot; value=&quot;Slide 38&quot;/&gt;&lt;property id=&quot;20307&quot; value=&quot;351&quot;/&gt;&lt;/object&gt;&lt;/object&gt;&lt;/object&gt;&lt;/database&gt;"/>
  <p:tag name="SECTOMILLISECCONVERTED" val="1"/>
</p:tagLst>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4445</TotalTime>
  <Words>1510</Words>
  <Application>Microsoft Office PowerPoint</Application>
  <PresentationFormat>Ekran Gösterisi (4:3)</PresentationFormat>
  <Paragraphs>197</Paragraphs>
  <Slides>49</Slides>
  <Notes>8</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Varsayılan Tasarım</vt:lpstr>
      <vt:lpstr>Slayt 1</vt:lpstr>
      <vt:lpstr>  SALON GÖREVLİLERİNİN DİKKATİNE  </vt:lpstr>
      <vt:lpstr>   SALON GÖREVLİLERİNİN DİKKATİNE   </vt:lpstr>
      <vt:lpstr>Slayt 4</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MTSK SINAVI SALON GÖREVLİLERİNCE SINAV SÜRESİNCE  YAPILACAK İŞLEMLER</vt:lpstr>
      <vt:lpstr>  SALON GÖREVLİLERİ</vt:lpstr>
      <vt:lpstr>  SALON GÖREVLİLERİ</vt:lpstr>
      <vt:lpstr>  SALON GÖREVLİLERİ</vt:lpstr>
      <vt:lpstr>  SALON GÖREVLİLERİ</vt:lpstr>
      <vt:lpstr>  SALON GÖREVLİLERİ</vt:lpstr>
      <vt:lpstr>  SALON GÖREVLİLERİ</vt:lpstr>
      <vt:lpstr>Slayt 27</vt:lpstr>
      <vt:lpstr>  SALON GÖREVLİLERİ</vt:lpstr>
      <vt:lpstr>  SALON GÖREVLİLERİ</vt:lpstr>
      <vt:lpstr>Salon Görevlileri  SALON GÖREVLİLERİ</vt:lpstr>
      <vt:lpstr>  SALON GÖREVLİLERİ</vt:lpstr>
      <vt:lpstr>Sınavlardan Yasaklama ve Sorumluluk</vt:lpstr>
      <vt:lpstr>Sınavlardan Yasaklama ve Sorumluluk</vt:lpstr>
      <vt:lpstr>  SALON GÖREVLİLERİ</vt:lpstr>
      <vt:lpstr>  SALON GÖREVLİLERİ</vt:lpstr>
      <vt:lpstr>  SALON GÖREVLİLERİ</vt:lpstr>
      <vt:lpstr>Sayın Görevli:</vt:lpstr>
      <vt:lpstr>SINAV GÜVENLİK POŞETİNİN AÇILMASI VE KAPATILMASI</vt:lpstr>
      <vt:lpstr>  Sınav Güvenlik Poşetini kapalı olarak teslim alınız.  </vt:lpstr>
      <vt:lpstr>Sınav Güvenlik Poşetini Açarken; resimdeki gibi ayırarak açınız.</vt:lpstr>
      <vt:lpstr>Sınav Güvenlik Poşetini Açarken; dikkatlice açınız.</vt:lpstr>
      <vt:lpstr>Sınav Güvenlik Poşetini Açarken; resimdeki gibi tamamen açınız.</vt:lpstr>
      <vt:lpstr>Sınav Güvenlik Poşetini Kapatırken; resimdeki   gibi mavi renkli kısmı ucundan tutarak kaldırınız  ve altında yer alan yapışkanlı alanı ortaya çıkarınız.</vt:lpstr>
      <vt:lpstr>Sınav Güvenlik Poşetini Kapatırken; resimdeki gibi üst kısmından tutarak yapışkanlı alana yapıştırınız. </vt:lpstr>
      <vt:lpstr>Resimde görülen Kırmızı şeride dokunmayınız.</vt:lpstr>
      <vt:lpstr>Sınav Güvenlik Poşetini; resimdeki gibi ağzı  kapalı olarak bina sınav komisyonuna teslim ediniz.</vt:lpstr>
      <vt:lpstr>  GÖREVİNİZDE BAŞARILAR DİLERİZ</vt:lpstr>
      <vt:lpstr>Slayt 48</vt:lpstr>
      <vt:lpstr>  GÖREVİNİZDE BAŞARILAR DİLERİZ</vt:lpstr>
    </vt:vector>
  </TitlesOfParts>
  <Company>meb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 HAYDAR GÜNVER İLKÖĞRETİM OKULU</dc:title>
  <dc:creator>gsezen</dc:creator>
  <cp:lastModifiedBy>PC-344164</cp:lastModifiedBy>
  <cp:revision>596</cp:revision>
  <dcterms:created xsi:type="dcterms:W3CDTF">2008-01-31T12:40:02Z</dcterms:created>
  <dcterms:modified xsi:type="dcterms:W3CDTF">2017-10-04T09:08:26Z</dcterms:modified>
</cp:coreProperties>
</file>